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ileron" pitchFamily="2" charset="0"/>
      <p:regular r:id="rId20"/>
    </p:embeddedFont>
    <p:embeddedFont>
      <p:font typeface="Aileron Heavy" pitchFamily="2" charset="0"/>
      <p:regular r:id="rId21"/>
    </p:embeddedFont>
    <p:embeddedFont>
      <p:font typeface="Akzidenz-Grotesk Heavy" panose="02000503050000020004" pitchFamily="2" charset="0"/>
      <p:regular r:id="rId22"/>
    </p:embeddedFont>
    <p:embeddedFont>
      <p:font typeface="Barlow Condensed Heavy" pitchFamily="2" charset="0"/>
      <p:regular r:id="rId23"/>
    </p:embeddedFont>
    <p:embeddedFont>
      <p:font typeface="Canva Sans" panose="020B0503030501040103" pitchFamily="34" charset="0"/>
      <p:regular r:id="rId24"/>
    </p:embeddedFont>
    <p:embeddedFont>
      <p:font typeface="Canva Sans Bold" panose="020B0803030501040103" pitchFamily="34" charset="0"/>
      <p:regular r:id="rId25"/>
    </p:embeddedFont>
    <p:embeddedFont>
      <p:font typeface="Canva Sans Medium" panose="020B0603030501040103" pitchFamily="34" charset="0"/>
      <p:regular r:id="rId26"/>
    </p:embeddedFont>
    <p:embeddedFont>
      <p:font typeface="Inter" panose="020B0502030000000004" pitchFamily="34" charset="0"/>
      <p:regular r:id="rId27"/>
    </p:embeddedFont>
    <p:embeddedFont>
      <p:font typeface="Inter Bold" panose="020B0802030000000004" pitchFamily="34" charset="0"/>
      <p:regular r:id="rId28"/>
    </p:embeddedFont>
    <p:embeddedFont>
      <p:font typeface="League Spartan" pitchFamily="2" charset="0"/>
      <p:regular r:id="rId29"/>
    </p:embeddedFont>
    <p:embeddedFont>
      <p:font typeface="Montserrat" panose="020F0502020204030204" pitchFamily="34" charset="0"/>
      <p:regular r:id="rId30"/>
    </p:embeddedFont>
    <p:embeddedFont>
      <p:font typeface="Montserrat Bold" pitchFamily="2" charset="0"/>
      <p:regular r:id="rId31"/>
    </p:embeddedFont>
    <p:embeddedFont>
      <p:font typeface="Poppins" panose="020B0604020202020204" pitchFamily="34" charset="0"/>
      <p:regular r:id="rId32"/>
    </p:embeddedFont>
    <p:embeddedFont>
      <p:font typeface="Poppins Bold" pitchFamily="2" charset="0"/>
      <p:regular r:id="rId33"/>
    </p:embeddedFont>
    <p:embeddedFont>
      <p:font typeface="Poppins Light" panose="020B0604020202020204" pitchFamily="34" charset="0"/>
      <p:regular r:id="rId34"/>
    </p:embeddedFont>
    <p:embeddedFont>
      <p:font typeface="Poppins Medium" pitchFamily="2" charset="0"/>
      <p:regular r:id="rId35"/>
    </p:embeddedFont>
    <p:embeddedFont>
      <p:font typeface="PT Sans" panose="020B0503020203020204" pitchFamily="34" charset="0"/>
      <p:regular r:id="rId36"/>
    </p:embeddedFont>
    <p:embeddedFont>
      <p:font typeface="PT Sans Bold" panose="020B0703020203020204" pitchFamily="34" charset="0"/>
      <p:regular r:id="rId37"/>
    </p:embeddedFont>
    <p:embeddedFont>
      <p:font typeface="Red Hat Display Bold" panose="02010803040201060303" pitchFamily="2" charset="0"/>
      <p:regular r:id="rId38"/>
    </p:embeddedFont>
    <p:embeddedFont>
      <p:font typeface="Red Hat Display Italics" panose="020105030402010D0303" pitchFamily="2" charset="0"/>
      <p:regular r:id="rId39"/>
    </p:embeddedFont>
    <p:embeddedFont>
      <p:font typeface="Roboto" panose="02000000000000000000" pitchFamily="2" charset="0"/>
      <p:regular r:id="rId40"/>
    </p:embeddedFont>
    <p:embeddedFont>
      <p:font typeface="Source Sans Pro" panose="020F0502020204030204" pitchFamily="3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4F2"/>
    <a:srgbClr val="EBF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0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7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8.svg"/><Relationship Id="rId5" Type="http://schemas.openxmlformats.org/officeDocument/2006/relationships/image" Target="../media/image10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ai.com/research/gpt-4" TargetMode="External"/><Relationship Id="rId5" Type="http://schemas.openxmlformats.org/officeDocument/2006/relationships/hyperlink" Target="https://www.kaggle.com/datasets/amanace/student-admission-dataset" TargetMode="External"/><Relationship Id="rId4" Type="http://schemas.openxmlformats.org/officeDocument/2006/relationships/image" Target="../media/image9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6.jpe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0" y="-35248"/>
            <a:ext cx="18288000" cy="10322248"/>
            <a:chOff x="0" y="0"/>
            <a:chExt cx="3475695" cy="1961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75695" cy="1961778"/>
            </a:xfrm>
            <a:custGeom>
              <a:avLst/>
              <a:gdLst/>
              <a:ahLst/>
              <a:cxnLst/>
              <a:rect l="l" t="t" r="r" b="b"/>
              <a:pathLst>
                <a:path w="3475695" h="1961778">
                  <a:moveTo>
                    <a:pt x="0" y="0"/>
                  </a:moveTo>
                  <a:lnTo>
                    <a:pt x="3475695" y="0"/>
                  </a:lnTo>
                  <a:lnTo>
                    <a:pt x="3475695" y="1961778"/>
                  </a:lnTo>
                  <a:lnTo>
                    <a:pt x="0" y="1961778"/>
                  </a:lnTo>
                  <a:close/>
                </a:path>
              </a:pathLst>
            </a:custGeom>
            <a:solidFill>
              <a:srgbClr val="1A6FB0">
                <a:alpha val="84706"/>
              </a:srgbClr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0711" y="3175839"/>
            <a:ext cx="2126578" cy="212657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ru-KG"/>
            </a:p>
          </p:txBody>
        </p:sp>
      </p:grpSp>
      <p:sp>
        <p:nvSpPr>
          <p:cNvPr id="7" name="Freeform 7"/>
          <p:cNvSpPr/>
          <p:nvPr/>
        </p:nvSpPr>
        <p:spPr>
          <a:xfrm>
            <a:off x="8498948" y="3718999"/>
            <a:ext cx="1290104" cy="1161093"/>
          </a:xfrm>
          <a:custGeom>
            <a:avLst/>
            <a:gdLst/>
            <a:ahLst/>
            <a:cxnLst/>
            <a:rect l="l" t="t" r="r" b="b"/>
            <a:pathLst>
              <a:path w="1290104" h="1161093">
                <a:moveTo>
                  <a:pt x="0" y="0"/>
                </a:moveTo>
                <a:lnTo>
                  <a:pt x="1290104" y="0"/>
                </a:lnTo>
                <a:lnTo>
                  <a:pt x="1290104" y="1161094"/>
                </a:lnTo>
                <a:lnTo>
                  <a:pt x="0" y="116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8" name="Freeform 8"/>
          <p:cNvSpPr/>
          <p:nvPr/>
        </p:nvSpPr>
        <p:spPr>
          <a:xfrm>
            <a:off x="1028700" y="1019175"/>
            <a:ext cx="495587" cy="495587"/>
          </a:xfrm>
          <a:custGeom>
            <a:avLst/>
            <a:gdLst/>
            <a:ahLst/>
            <a:cxnLst/>
            <a:rect l="l" t="t" r="r" b="b"/>
            <a:pathLst>
              <a:path w="495587" h="495587">
                <a:moveTo>
                  <a:pt x="0" y="0"/>
                </a:moveTo>
                <a:lnTo>
                  <a:pt x="495587" y="0"/>
                </a:lnTo>
                <a:lnTo>
                  <a:pt x="495587" y="495587"/>
                </a:lnTo>
                <a:lnTo>
                  <a:pt x="0" y="495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9" name="TextBox 9"/>
          <p:cNvSpPr txBox="1"/>
          <p:nvPr/>
        </p:nvSpPr>
        <p:spPr>
          <a:xfrm>
            <a:off x="2078132" y="5499915"/>
            <a:ext cx="14131737" cy="257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6"/>
              </a:lnSpc>
            </a:pPr>
            <a:r>
              <a:rPr lang="en-US" sz="4911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PREDICTING COLLEGE ADMISSION BASED ON HIGH SCHOOL DATA</a:t>
            </a:r>
          </a:p>
          <a:p>
            <a:pPr algn="ctr">
              <a:lnSpc>
                <a:spcPts val="6876"/>
              </a:lnSpc>
            </a:pPr>
            <a:endParaRPr lang="en-US" sz="4911" b="1">
              <a:solidFill>
                <a:srgbClr val="FFFFFF"/>
              </a:solidFill>
              <a:latin typeface="PT Sans Bold"/>
              <a:ea typeface="PT Sans Bold"/>
              <a:cs typeface="PT Sans Bold"/>
              <a:sym typeface="PT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48872" y="1078056"/>
            <a:ext cx="322644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Final Project 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5317" y="7387849"/>
            <a:ext cx="8537367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Team: ERALASH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Course: Big Data Analysis (IBT4105-001)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Professor: Dr. Vijay Kakani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60437" y="1078056"/>
            <a:ext cx="209886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May 2025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-257175" y="4502250"/>
            <a:ext cx="18802350" cy="2006600"/>
            <a:chOff x="0" y="0"/>
            <a:chExt cx="4952059" cy="528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65807" y="1809797"/>
            <a:ext cx="675638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16795" y="2896850"/>
            <a:ext cx="8854411" cy="118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  <a:spcBef>
                <a:spcPct val="0"/>
              </a:spcBef>
            </a:pPr>
            <a:r>
              <a:rPr lang="en-US" sz="2219" spc="11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Structured approach or framework used to collect, process, analyze, and interpret large and complex datasets to extract useful insights and support decision-making.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77178" y="4969683"/>
            <a:ext cx="4247608" cy="112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4"/>
              </a:lnSpc>
            </a:pPr>
            <a:r>
              <a:rPr lang="en-US" sz="3274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TOOLS &amp; TECHNIQUES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9989" y="5077522"/>
            <a:ext cx="3263886" cy="113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4"/>
              </a:lnSpc>
              <a:spcBef>
                <a:spcPct val="0"/>
              </a:spcBef>
            </a:pPr>
            <a:r>
              <a:rPr lang="en-US" sz="3274" b="1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CLEANING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5075" y="5077522"/>
            <a:ext cx="3263886" cy="113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84"/>
              </a:lnSpc>
              <a:spcBef>
                <a:spcPct val="0"/>
              </a:spcBef>
            </a:pPr>
            <a:r>
              <a:rPr lang="en-US" sz="3274" b="1" u="none" strike="noStrik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BUILDING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0395" y="6861275"/>
            <a:ext cx="4247608" cy="274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248" lvl="1" indent="-239624" algn="l">
              <a:lnSpc>
                <a:spcPts val="3107"/>
              </a:lnSpc>
              <a:buFont typeface="Arial"/>
              <a:buChar char="•"/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Python-based (random, math libraries — no external dependencies)</a:t>
            </a:r>
          </a:p>
          <a:p>
            <a:pPr marL="479248" lvl="1" indent="-239624" algn="l">
              <a:lnSpc>
                <a:spcPts val="3107"/>
              </a:lnSpc>
              <a:buFont typeface="Arial"/>
              <a:buChar char="•"/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Logistic Regression &amp; Decision Tree Classifiers</a:t>
            </a:r>
          </a:p>
          <a:p>
            <a:pPr marL="479248" lvl="1" indent="-239624" algn="l">
              <a:lnSpc>
                <a:spcPts val="3107"/>
              </a:lnSpc>
              <a:spcBef>
                <a:spcPct val="0"/>
              </a:spcBef>
              <a:buFont typeface="Arial"/>
              <a:buChar char="•"/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GPT used to process survey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09989" y="6861275"/>
            <a:ext cx="4247608" cy="235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248" lvl="1" indent="-239624" algn="l">
              <a:lnSpc>
                <a:spcPts val="3107"/>
              </a:lnSpc>
              <a:buFont typeface="Arial"/>
              <a:buChar char="•"/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Standardized GPA, SAT, and essay scores</a:t>
            </a:r>
          </a:p>
          <a:p>
            <a:pPr marL="479248" lvl="1" indent="-239624" algn="l">
              <a:lnSpc>
                <a:spcPts val="3107"/>
              </a:lnSpc>
              <a:buFont typeface="Arial"/>
              <a:buChar char="•"/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Encoded extracurricular and qualitative data</a:t>
            </a:r>
          </a:p>
          <a:p>
            <a:pPr marL="479248" lvl="1" indent="-239624" algn="l">
              <a:lnSpc>
                <a:spcPts val="3107"/>
              </a:lnSpc>
              <a:spcBef>
                <a:spcPct val="0"/>
              </a:spcBef>
              <a:buFont typeface="Arial"/>
              <a:buChar char="•"/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Removed or replaced missing values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38000" y="6861275"/>
            <a:ext cx="3999354" cy="196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248" lvl="1" indent="-239624" algn="l">
              <a:lnSpc>
                <a:spcPts val="3107"/>
              </a:lnSpc>
              <a:buFont typeface="Arial"/>
              <a:buChar char="•"/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Dataset split into train/test sets</a:t>
            </a:r>
          </a:p>
          <a:p>
            <a:pPr marL="479248" lvl="1" indent="-239624" algn="l">
              <a:lnSpc>
                <a:spcPts val="3107"/>
              </a:lnSpc>
              <a:spcBef>
                <a:spcPct val="0"/>
              </a:spcBef>
              <a:buFont typeface="Arial"/>
              <a:buChar char="•"/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Models tested for accuracy, overfitting, interpretability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8043" y="0"/>
            <a:ext cx="6379957" cy="10287000"/>
            <a:chOff x="0" y="0"/>
            <a:chExt cx="1680318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74133" y="2006345"/>
            <a:ext cx="9233749" cy="8478261"/>
          </a:xfrm>
          <a:custGeom>
            <a:avLst/>
            <a:gdLst/>
            <a:ahLst/>
            <a:cxnLst/>
            <a:rect l="l" t="t" r="r" b="b"/>
            <a:pathLst>
              <a:path w="9233749" h="8478261">
                <a:moveTo>
                  <a:pt x="0" y="0"/>
                </a:moveTo>
                <a:lnTo>
                  <a:pt x="9233749" y="0"/>
                </a:lnTo>
                <a:lnTo>
                  <a:pt x="9233749" y="8478260"/>
                </a:lnTo>
                <a:lnTo>
                  <a:pt x="0" y="8478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0" name="TextBox 10"/>
          <p:cNvSpPr txBox="1"/>
          <p:nvPr/>
        </p:nvSpPr>
        <p:spPr>
          <a:xfrm>
            <a:off x="1665081" y="839372"/>
            <a:ext cx="9822946" cy="770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72"/>
              </a:lnSpc>
            </a:pPr>
            <a:r>
              <a:rPr lang="en-US" sz="45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VISUALIZATIONS AND RESULTS: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74767" y="2851873"/>
            <a:ext cx="4908029" cy="49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6"/>
              </a:lnSpc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 (No External Dependencies):</a:t>
            </a:r>
          </a:p>
          <a:p>
            <a:pPr algn="l">
              <a:lnSpc>
                <a:spcPts val="2796"/>
              </a:lnSpc>
            </a:pPr>
            <a:endParaRPr lang="en-US" sz="185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Pure Python: Uses only random and math libraries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Algorithm: Weighted scoring system with normalization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Realistic Predictions: Uses sigmoid function for probability calculation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Comprehensive Analysis: Detailed breakdowns and recommendations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 Comparison: Side-by-side comparison feature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Mode: Real-time input and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89350" y="933450"/>
            <a:ext cx="6693447" cy="158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11"/>
              </a:lnSpc>
            </a:pPr>
            <a:r>
              <a:rPr lang="en-US" sz="45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CUSTOM PYTHON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8043" y="0"/>
            <a:ext cx="6379957" cy="10287000"/>
            <a:chOff x="0" y="0"/>
            <a:chExt cx="1680318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65081" y="2006345"/>
            <a:ext cx="9614694" cy="8280655"/>
          </a:xfrm>
          <a:custGeom>
            <a:avLst/>
            <a:gdLst/>
            <a:ahLst/>
            <a:cxnLst/>
            <a:rect l="l" t="t" r="r" b="b"/>
            <a:pathLst>
              <a:path w="9614694" h="8280655">
                <a:moveTo>
                  <a:pt x="0" y="0"/>
                </a:moveTo>
                <a:lnTo>
                  <a:pt x="9614694" y="0"/>
                </a:lnTo>
                <a:lnTo>
                  <a:pt x="9614694" y="8280655"/>
                </a:lnTo>
                <a:lnTo>
                  <a:pt x="0" y="828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0" name="TextBox 10"/>
          <p:cNvSpPr txBox="1"/>
          <p:nvPr/>
        </p:nvSpPr>
        <p:spPr>
          <a:xfrm>
            <a:off x="1665081" y="839372"/>
            <a:ext cx="9822946" cy="770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72"/>
              </a:lnSpc>
            </a:pPr>
            <a:r>
              <a:rPr lang="en-US" sz="45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VISUALIZATIONS AND RESULTS: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74767" y="2771502"/>
            <a:ext cx="4908029" cy="63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6"/>
              </a:lnSpc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it works:</a:t>
            </a:r>
          </a:p>
          <a:p>
            <a:pPr algn="l">
              <a:lnSpc>
                <a:spcPts val="2796"/>
              </a:lnSpc>
            </a:pPr>
            <a:endParaRPr lang="en-US" sz="185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Weighted Scoring: GPA (40%), SAT (30%), others (10% each)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Normalization: Converts all inputs to 0-1 scale for fair comparison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Probability Calculation: Uses mathematical sigmoid function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Categories: EXCELLENT, GOOD, MODERATE, LOW, VERY LOW chances</a:t>
            </a:r>
          </a:p>
          <a:p>
            <a:pPr algn="l">
              <a:lnSpc>
                <a:spcPts val="2796"/>
              </a:lnSpc>
            </a:pPr>
            <a:endParaRPr lang="en-US" sz="185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796"/>
              </a:lnSpc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Sample Output Categories:</a:t>
            </a:r>
          </a:p>
          <a:p>
            <a:pPr algn="l">
              <a:lnSpc>
                <a:spcPts val="2796"/>
              </a:lnSpc>
            </a:pPr>
            <a:endParaRPr lang="en-US" sz="185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 areas (green checkmarks in concept)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areas (neutral bullets)</a:t>
            </a:r>
          </a:p>
          <a:p>
            <a:pPr marL="399812" lvl="1" indent="-199906" algn="l">
              <a:lnSpc>
                <a:spcPts val="2796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Areas needing improvement (warning symbols)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89350" y="933450"/>
            <a:ext cx="6693447" cy="158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11"/>
              </a:lnSpc>
            </a:pPr>
            <a:r>
              <a:rPr lang="en-US" sz="45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CUSTOM PYTHON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3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902848" y="0"/>
            <a:ext cx="3385152" cy="10287000"/>
          </a:xfrm>
          <a:custGeom>
            <a:avLst/>
            <a:gdLst/>
            <a:ahLst/>
            <a:cxnLst/>
            <a:rect l="l" t="t" r="r" b="b"/>
            <a:pathLst>
              <a:path w="3385152" h="10287000">
                <a:moveTo>
                  <a:pt x="3385152" y="0"/>
                </a:moveTo>
                <a:lnTo>
                  <a:pt x="0" y="0"/>
                </a:lnTo>
                <a:lnTo>
                  <a:pt x="0" y="10287000"/>
                </a:lnTo>
                <a:lnTo>
                  <a:pt x="3385152" y="10287000"/>
                </a:lnTo>
                <a:lnTo>
                  <a:pt x="3385152" y="0"/>
                </a:lnTo>
                <a:close/>
              </a:path>
            </a:pathLst>
          </a:custGeom>
          <a:blipFill>
            <a:blip r:embed="rId2"/>
            <a:stretch>
              <a:fillRect l="-219616" t="-3606" r="-259595" b="-3606"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1028700" y="3852968"/>
            <a:ext cx="13102623" cy="5405332"/>
            <a:chOff x="0" y="0"/>
            <a:chExt cx="3450897" cy="14236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0897" cy="1423626"/>
            </a:xfrm>
            <a:custGeom>
              <a:avLst/>
              <a:gdLst/>
              <a:ahLst/>
              <a:cxnLst/>
              <a:rect l="l" t="t" r="r" b="b"/>
              <a:pathLst>
                <a:path w="3450897" h="1423626">
                  <a:moveTo>
                    <a:pt x="10045" y="0"/>
                  </a:moveTo>
                  <a:lnTo>
                    <a:pt x="3440852" y="0"/>
                  </a:lnTo>
                  <a:cubicBezTo>
                    <a:pt x="3443516" y="0"/>
                    <a:pt x="3446071" y="1058"/>
                    <a:pt x="3447955" y="2942"/>
                  </a:cubicBezTo>
                  <a:cubicBezTo>
                    <a:pt x="3449838" y="4826"/>
                    <a:pt x="3450897" y="7381"/>
                    <a:pt x="3450897" y="10045"/>
                  </a:cubicBezTo>
                  <a:lnTo>
                    <a:pt x="3450897" y="1413582"/>
                  </a:lnTo>
                  <a:cubicBezTo>
                    <a:pt x="3450897" y="1416246"/>
                    <a:pt x="3449838" y="1418801"/>
                    <a:pt x="3447955" y="1420684"/>
                  </a:cubicBezTo>
                  <a:cubicBezTo>
                    <a:pt x="3446071" y="1422568"/>
                    <a:pt x="3443516" y="1423626"/>
                    <a:pt x="3440852" y="1423626"/>
                  </a:cubicBezTo>
                  <a:lnTo>
                    <a:pt x="10045" y="1423626"/>
                  </a:lnTo>
                  <a:cubicBezTo>
                    <a:pt x="7381" y="1423626"/>
                    <a:pt x="4826" y="1422568"/>
                    <a:pt x="2942" y="1420684"/>
                  </a:cubicBezTo>
                  <a:cubicBezTo>
                    <a:pt x="1058" y="1418801"/>
                    <a:pt x="0" y="1416246"/>
                    <a:pt x="0" y="1413582"/>
                  </a:cubicBezTo>
                  <a:lnTo>
                    <a:pt x="0" y="10045"/>
                  </a:lnTo>
                  <a:cubicBezTo>
                    <a:pt x="0" y="7381"/>
                    <a:pt x="1058" y="4826"/>
                    <a:pt x="2942" y="2942"/>
                  </a:cubicBezTo>
                  <a:cubicBezTo>
                    <a:pt x="4826" y="1058"/>
                    <a:pt x="7381" y="0"/>
                    <a:pt x="10045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0897" cy="1461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7560962" y="4101019"/>
            <a:ext cx="0" cy="4918835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7" name="Freeform 7"/>
          <p:cNvSpPr/>
          <p:nvPr/>
        </p:nvSpPr>
        <p:spPr>
          <a:xfrm>
            <a:off x="3654966" y="4286548"/>
            <a:ext cx="1085926" cy="1085926"/>
          </a:xfrm>
          <a:custGeom>
            <a:avLst/>
            <a:gdLst/>
            <a:ahLst/>
            <a:cxnLst/>
            <a:rect l="l" t="t" r="r" b="b"/>
            <a:pathLst>
              <a:path w="1085926" h="1085926">
                <a:moveTo>
                  <a:pt x="0" y="0"/>
                </a:moveTo>
                <a:lnTo>
                  <a:pt x="1085926" y="0"/>
                </a:lnTo>
                <a:lnTo>
                  <a:pt x="1085926" y="1085926"/>
                </a:lnTo>
                <a:lnTo>
                  <a:pt x="0" y="1085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8" name="Freeform 8"/>
          <p:cNvSpPr/>
          <p:nvPr/>
        </p:nvSpPr>
        <p:spPr>
          <a:xfrm>
            <a:off x="10324152" y="4325512"/>
            <a:ext cx="1046963" cy="1046963"/>
          </a:xfrm>
          <a:custGeom>
            <a:avLst/>
            <a:gdLst/>
            <a:ahLst/>
            <a:cxnLst/>
            <a:rect l="l" t="t" r="r" b="b"/>
            <a:pathLst>
              <a:path w="1046963" h="1046963">
                <a:moveTo>
                  <a:pt x="0" y="0"/>
                </a:moveTo>
                <a:lnTo>
                  <a:pt x="1046962" y="0"/>
                </a:lnTo>
                <a:lnTo>
                  <a:pt x="1046962" y="1046962"/>
                </a:lnTo>
                <a:lnTo>
                  <a:pt x="0" y="104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9" name="TextBox 9"/>
          <p:cNvSpPr txBox="1"/>
          <p:nvPr/>
        </p:nvSpPr>
        <p:spPr>
          <a:xfrm>
            <a:off x="1028700" y="1233494"/>
            <a:ext cx="8284154" cy="113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GPT INTEGRATION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50413"/>
            <a:ext cx="10459916" cy="79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8"/>
              </a:lnSpc>
            </a:pPr>
            <a:r>
              <a:rPr lang="en-US" sz="2313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Generative Pre-Trained Transformers (GPT) were used as a supportive tool in this project to assist with text-based analysis and interpretation.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7389" y="6290511"/>
            <a:ext cx="5341080" cy="240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146" lvl="1" indent="-213073" algn="l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Summarized long, open-ended survey answers</a:t>
            </a:r>
          </a:p>
          <a:p>
            <a:pPr marL="426146" lvl="1" indent="-213073" algn="l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Detected emotional tone (e.g., anxiety, self-doubt)</a:t>
            </a:r>
          </a:p>
          <a:p>
            <a:pPr marL="426146" lvl="1" indent="-213073" algn="l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Drafted narrative parts of the report</a:t>
            </a:r>
          </a:p>
          <a:p>
            <a:pPr marL="426146" lvl="1" indent="-213073" algn="l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Highlighted the importance of fairness and guidance in admissions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8453" y="5577567"/>
            <a:ext cx="3791848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How GPT Helped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70565" y="6290511"/>
            <a:ext cx="5354136" cy="206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6146" lvl="1" indent="-213073" algn="l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Many students struggle with lack of clarity</a:t>
            </a:r>
          </a:p>
          <a:p>
            <a:pPr marL="426146" lvl="1" indent="-213073" algn="l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Tools like ours offer psychological comfort and strategy</a:t>
            </a:r>
          </a:p>
          <a:p>
            <a:pPr marL="426146" lvl="1" indent="-213073" algn="l">
              <a:lnSpc>
                <a:spcPts val="2763"/>
              </a:lnSpc>
              <a:buFont typeface="Arial"/>
              <a:buChar char="•"/>
            </a:pPr>
            <a:r>
              <a:rPr lang="en-US" sz="1973" spc="-3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GPT supported a human-centered angle in this data-driven study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01804" y="5577567"/>
            <a:ext cx="4491658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Insights GPT Revealed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8188196" y="4860025"/>
            <a:ext cx="1911608" cy="1911608"/>
            <a:chOff x="0" y="0"/>
            <a:chExt cx="619172" cy="6191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9172" cy="619172"/>
            </a:xfrm>
            <a:custGeom>
              <a:avLst/>
              <a:gdLst/>
              <a:ahLst/>
              <a:cxnLst/>
              <a:rect l="l" t="t" r="r" b="b"/>
              <a:pathLst>
                <a:path w="619172" h="619172">
                  <a:moveTo>
                    <a:pt x="0" y="0"/>
                  </a:moveTo>
                  <a:lnTo>
                    <a:pt x="619172" y="0"/>
                  </a:lnTo>
                  <a:lnTo>
                    <a:pt x="619172" y="619172"/>
                  </a:lnTo>
                  <a:lnTo>
                    <a:pt x="0" y="619172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9172" cy="657272"/>
            </a:xfrm>
            <a:prstGeom prst="rect">
              <a:avLst/>
            </a:prstGeom>
          </p:spPr>
          <p:txBody>
            <a:bodyPr lIns="53012" tIns="53012" rIns="53012" bIns="5301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6138463" y="2961590"/>
            <a:ext cx="2181691" cy="2181691"/>
            <a:chOff x="0" y="0"/>
            <a:chExt cx="543317" cy="5433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3317" cy="543317"/>
            </a:xfrm>
            <a:custGeom>
              <a:avLst/>
              <a:gdLst/>
              <a:ahLst/>
              <a:cxnLst/>
              <a:rect l="l" t="t" r="r" b="b"/>
              <a:pathLst>
                <a:path w="543317" h="543317">
                  <a:moveTo>
                    <a:pt x="0" y="0"/>
                  </a:moveTo>
                  <a:lnTo>
                    <a:pt x="543317" y="0"/>
                  </a:lnTo>
                  <a:lnTo>
                    <a:pt x="543317" y="543317"/>
                  </a:lnTo>
                  <a:lnTo>
                    <a:pt x="0" y="543317"/>
                  </a:lnTo>
                  <a:close/>
                </a:path>
              </a:pathLst>
            </a:custGeom>
            <a:solidFill>
              <a:srgbClr val="3BB8B2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43317" cy="581417"/>
            </a:xfrm>
            <a:prstGeom prst="rect">
              <a:avLst/>
            </a:prstGeom>
          </p:spPr>
          <p:txBody>
            <a:bodyPr lIns="53725" tIns="53725" rIns="53725" bIns="537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6138463" y="6488377"/>
            <a:ext cx="2181691" cy="2181691"/>
            <a:chOff x="0" y="0"/>
            <a:chExt cx="543317" cy="5433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317" cy="543317"/>
            </a:xfrm>
            <a:custGeom>
              <a:avLst/>
              <a:gdLst/>
              <a:ahLst/>
              <a:cxnLst/>
              <a:rect l="l" t="t" r="r" b="b"/>
              <a:pathLst>
                <a:path w="543317" h="543317">
                  <a:moveTo>
                    <a:pt x="0" y="0"/>
                  </a:moveTo>
                  <a:lnTo>
                    <a:pt x="543317" y="0"/>
                  </a:lnTo>
                  <a:lnTo>
                    <a:pt x="543317" y="543317"/>
                  </a:lnTo>
                  <a:lnTo>
                    <a:pt x="0" y="543317"/>
                  </a:lnTo>
                  <a:close/>
                </a:path>
              </a:pathLst>
            </a:custGeom>
            <a:solidFill>
              <a:srgbClr val="4A80BE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43317" cy="581417"/>
            </a:xfrm>
            <a:prstGeom prst="rect">
              <a:avLst/>
            </a:prstGeom>
          </p:spPr>
          <p:txBody>
            <a:bodyPr lIns="53725" tIns="53725" rIns="53725" bIns="537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9967847" y="2961590"/>
            <a:ext cx="2181691" cy="2181691"/>
            <a:chOff x="0" y="0"/>
            <a:chExt cx="543317" cy="5433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3317" cy="543317"/>
            </a:xfrm>
            <a:custGeom>
              <a:avLst/>
              <a:gdLst/>
              <a:ahLst/>
              <a:cxnLst/>
              <a:rect l="l" t="t" r="r" b="b"/>
              <a:pathLst>
                <a:path w="543317" h="543317">
                  <a:moveTo>
                    <a:pt x="0" y="0"/>
                  </a:moveTo>
                  <a:lnTo>
                    <a:pt x="543317" y="0"/>
                  </a:lnTo>
                  <a:lnTo>
                    <a:pt x="543317" y="543317"/>
                  </a:lnTo>
                  <a:lnTo>
                    <a:pt x="0" y="543317"/>
                  </a:lnTo>
                  <a:close/>
                </a:path>
              </a:pathLst>
            </a:custGeom>
            <a:solidFill>
              <a:srgbClr val="35A7C0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3317" cy="581417"/>
            </a:xfrm>
            <a:prstGeom prst="rect">
              <a:avLst/>
            </a:prstGeom>
          </p:spPr>
          <p:txBody>
            <a:bodyPr lIns="53725" tIns="53725" rIns="53725" bIns="537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9967847" y="6488377"/>
            <a:ext cx="2181691" cy="2181691"/>
            <a:chOff x="0" y="0"/>
            <a:chExt cx="543317" cy="5433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3317" cy="543317"/>
            </a:xfrm>
            <a:custGeom>
              <a:avLst/>
              <a:gdLst/>
              <a:ahLst/>
              <a:cxnLst/>
              <a:rect l="l" t="t" r="r" b="b"/>
              <a:pathLst>
                <a:path w="543317" h="543317">
                  <a:moveTo>
                    <a:pt x="0" y="0"/>
                  </a:moveTo>
                  <a:lnTo>
                    <a:pt x="543317" y="0"/>
                  </a:lnTo>
                  <a:lnTo>
                    <a:pt x="543317" y="543317"/>
                  </a:lnTo>
                  <a:lnTo>
                    <a:pt x="0" y="543317"/>
                  </a:lnTo>
                  <a:close/>
                </a:path>
              </a:pathLst>
            </a:custGeom>
            <a:solidFill>
              <a:srgbClr val="7E5AB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43317" cy="581417"/>
            </a:xfrm>
            <a:prstGeom prst="rect">
              <a:avLst/>
            </a:prstGeom>
          </p:spPr>
          <p:txBody>
            <a:bodyPr lIns="53725" tIns="53725" rIns="53725" bIns="5372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2700000">
            <a:off x="9835149" y="6561018"/>
            <a:ext cx="749448" cy="702607"/>
          </a:xfrm>
          <a:custGeom>
            <a:avLst/>
            <a:gdLst/>
            <a:ahLst/>
            <a:cxnLst/>
            <a:rect l="l" t="t" r="r" b="b"/>
            <a:pathLst>
              <a:path w="749448" h="702607">
                <a:moveTo>
                  <a:pt x="0" y="0"/>
                </a:moveTo>
                <a:lnTo>
                  <a:pt x="749448" y="0"/>
                </a:lnTo>
                <a:lnTo>
                  <a:pt x="749448" y="702608"/>
                </a:lnTo>
                <a:lnTo>
                  <a:pt x="0" y="702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8" name="Freeform 18"/>
          <p:cNvSpPr/>
          <p:nvPr/>
        </p:nvSpPr>
        <p:spPr>
          <a:xfrm rot="2700000">
            <a:off x="7703403" y="6561018"/>
            <a:ext cx="749448" cy="702607"/>
          </a:xfrm>
          <a:custGeom>
            <a:avLst/>
            <a:gdLst/>
            <a:ahLst/>
            <a:cxnLst/>
            <a:rect l="l" t="t" r="r" b="b"/>
            <a:pathLst>
              <a:path w="749448" h="702607">
                <a:moveTo>
                  <a:pt x="0" y="0"/>
                </a:moveTo>
                <a:lnTo>
                  <a:pt x="749448" y="0"/>
                </a:lnTo>
                <a:lnTo>
                  <a:pt x="749448" y="702608"/>
                </a:lnTo>
                <a:lnTo>
                  <a:pt x="0" y="702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9" name="Freeform 19"/>
          <p:cNvSpPr/>
          <p:nvPr/>
        </p:nvSpPr>
        <p:spPr>
          <a:xfrm rot="8100000">
            <a:off x="7703403" y="4429273"/>
            <a:ext cx="749448" cy="702607"/>
          </a:xfrm>
          <a:custGeom>
            <a:avLst/>
            <a:gdLst/>
            <a:ahLst/>
            <a:cxnLst/>
            <a:rect l="l" t="t" r="r" b="b"/>
            <a:pathLst>
              <a:path w="749448" h="702607">
                <a:moveTo>
                  <a:pt x="0" y="0"/>
                </a:moveTo>
                <a:lnTo>
                  <a:pt x="749448" y="0"/>
                </a:lnTo>
                <a:lnTo>
                  <a:pt x="749448" y="702607"/>
                </a:lnTo>
                <a:lnTo>
                  <a:pt x="0" y="7026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0" name="Freeform 20"/>
          <p:cNvSpPr/>
          <p:nvPr/>
        </p:nvSpPr>
        <p:spPr>
          <a:xfrm rot="-8100000">
            <a:off x="9835149" y="4429273"/>
            <a:ext cx="749448" cy="702607"/>
          </a:xfrm>
          <a:custGeom>
            <a:avLst/>
            <a:gdLst/>
            <a:ahLst/>
            <a:cxnLst/>
            <a:rect l="l" t="t" r="r" b="b"/>
            <a:pathLst>
              <a:path w="749448" h="702607">
                <a:moveTo>
                  <a:pt x="0" y="0"/>
                </a:moveTo>
                <a:lnTo>
                  <a:pt x="749448" y="0"/>
                </a:lnTo>
                <a:lnTo>
                  <a:pt x="749448" y="702607"/>
                </a:lnTo>
                <a:lnTo>
                  <a:pt x="0" y="7026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1" name="TextBox 21"/>
          <p:cNvSpPr txBox="1"/>
          <p:nvPr/>
        </p:nvSpPr>
        <p:spPr>
          <a:xfrm>
            <a:off x="8233446" y="5585675"/>
            <a:ext cx="1821107" cy="48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2830" spc="1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ERALASH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71906" y="3244913"/>
            <a:ext cx="2558426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13">
                <a:solidFill>
                  <a:srgbClr val="3BB8B2"/>
                </a:solidFill>
                <a:latin typeface="Inter Bold"/>
                <a:ea typeface="Inter Bold"/>
                <a:cs typeface="Inter Bold"/>
                <a:sym typeface="Inter Bold"/>
              </a:rPr>
              <a:t>Novikova Anna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8200" y="3071914"/>
            <a:ext cx="1107933" cy="105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8"/>
              </a:lnSpc>
            </a:pPr>
            <a:r>
              <a:rPr lang="en-US" sz="6134" b="1" spc="30">
                <a:solidFill>
                  <a:srgbClr val="3BB8B2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71906" y="3834473"/>
            <a:ext cx="2906153" cy="8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spc="8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Designed and distributed the survey; collected and organized response data.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2131726" y="3363700"/>
            <a:ext cx="0" cy="620900"/>
          </a:xfrm>
          <a:prstGeom prst="line">
            <a:avLst/>
          </a:prstGeom>
          <a:ln w="19050" cap="flat">
            <a:solidFill>
              <a:srgbClr val="3BB8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6" name="TextBox 26"/>
          <p:cNvSpPr txBox="1"/>
          <p:nvPr/>
        </p:nvSpPr>
        <p:spPr>
          <a:xfrm>
            <a:off x="2371906" y="6643460"/>
            <a:ext cx="2906153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13">
                <a:solidFill>
                  <a:srgbClr val="4A80BE"/>
                </a:solidFill>
                <a:latin typeface="Inter Bold"/>
                <a:ea typeface="Inter Bold"/>
                <a:cs typeface="Inter Bold"/>
                <a:sym typeface="Inter Bold"/>
              </a:rPr>
              <a:t>Grishaeva Arina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8200" y="6470461"/>
            <a:ext cx="1107933" cy="105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8"/>
              </a:lnSpc>
            </a:pPr>
            <a:r>
              <a:rPr lang="en-US" sz="6134" b="1" spc="30">
                <a:solidFill>
                  <a:srgbClr val="4A80BE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71906" y="7195128"/>
            <a:ext cx="263426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 spc="8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Created data visualizations and contributed to writing the final report.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2131726" y="6762246"/>
            <a:ext cx="0" cy="620900"/>
          </a:xfrm>
          <a:prstGeom prst="line">
            <a:avLst/>
          </a:prstGeom>
          <a:ln w="19050" cap="flat">
            <a:solidFill>
              <a:srgbClr val="4A80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0" name="TextBox 30"/>
          <p:cNvSpPr txBox="1"/>
          <p:nvPr/>
        </p:nvSpPr>
        <p:spPr>
          <a:xfrm>
            <a:off x="13229669" y="6634011"/>
            <a:ext cx="255842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b="1" spc="13">
                <a:solidFill>
                  <a:srgbClr val="7E5ABB"/>
                </a:solidFill>
                <a:latin typeface="Inter Bold"/>
                <a:ea typeface="Inter Bold"/>
                <a:cs typeface="Inter Bold"/>
                <a:sym typeface="Inter Bold"/>
              </a:rPr>
              <a:t>Purev Nomin Erdene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229669" y="7679857"/>
            <a:ext cx="2634265" cy="1471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699" spc="8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Performed data cleaning and preprocessing; ensured dataset consistency.</a:t>
            </a:r>
          </a:p>
          <a:p>
            <a:pPr algn="r">
              <a:lnSpc>
                <a:spcPts val="2379"/>
              </a:lnSpc>
            </a:pPr>
            <a:endParaRPr lang="en-US" sz="1699" spc="8">
              <a:solidFill>
                <a:srgbClr val="50505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341867" y="6461012"/>
            <a:ext cx="1107933" cy="105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8"/>
              </a:lnSpc>
            </a:pPr>
            <a:r>
              <a:rPr lang="en-US" sz="6134" b="1" spc="30">
                <a:solidFill>
                  <a:srgbClr val="7E5ABB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16064320" y="6752797"/>
            <a:ext cx="0" cy="620900"/>
          </a:xfrm>
          <a:prstGeom prst="line">
            <a:avLst/>
          </a:prstGeom>
          <a:ln w="19050" cap="flat">
            <a:solidFill>
              <a:srgbClr val="7E5A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4" name="TextBox 34"/>
          <p:cNvSpPr txBox="1"/>
          <p:nvPr/>
        </p:nvSpPr>
        <p:spPr>
          <a:xfrm>
            <a:off x="13229669" y="4276991"/>
            <a:ext cx="2634265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1699" spc="8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Handled model training and evaluation, including testing different algorithms.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29669" y="3235464"/>
            <a:ext cx="255842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b="1" spc="13">
                <a:solidFill>
                  <a:srgbClr val="35A7C0"/>
                </a:solidFill>
                <a:latin typeface="Inter Bold"/>
                <a:ea typeface="Inter Bold"/>
                <a:cs typeface="Inter Bold"/>
                <a:sym typeface="Inter Bold"/>
              </a:rPr>
              <a:t>Ochgerel Buyandelger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341867" y="3062466"/>
            <a:ext cx="1107933" cy="105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8"/>
              </a:lnSpc>
            </a:pPr>
            <a:r>
              <a:rPr lang="en-US" sz="6134" b="1" spc="30">
                <a:solidFill>
                  <a:srgbClr val="35A7C0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37" name="AutoShape 37"/>
          <p:cNvSpPr/>
          <p:nvPr/>
        </p:nvSpPr>
        <p:spPr>
          <a:xfrm flipV="1">
            <a:off x="16064320" y="3354251"/>
            <a:ext cx="0" cy="620900"/>
          </a:xfrm>
          <a:prstGeom prst="line">
            <a:avLst/>
          </a:prstGeom>
          <a:ln w="19050" cap="flat">
            <a:solidFill>
              <a:srgbClr val="35A7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8" name="TextBox 38"/>
          <p:cNvSpPr txBox="1"/>
          <p:nvPr/>
        </p:nvSpPr>
        <p:spPr>
          <a:xfrm>
            <a:off x="4999434" y="952500"/>
            <a:ext cx="8289131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spc="1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MEMBER CONTRIBUTIONS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664808" y="1705340"/>
            <a:ext cx="15702391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spc="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project was completed collaboratively by all team members, with each individual taking responsibility for a specific part of the workflow</a:t>
            </a:r>
          </a:p>
          <a:p>
            <a:pPr algn="ctr">
              <a:lnSpc>
                <a:spcPts val="2519"/>
              </a:lnSpc>
            </a:pPr>
            <a:endParaRPr lang="en-US" sz="1799" spc="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Freeform 40"/>
          <p:cNvSpPr/>
          <p:nvPr/>
        </p:nvSpPr>
        <p:spPr>
          <a:xfrm>
            <a:off x="10469776" y="3468673"/>
            <a:ext cx="1177832" cy="1167526"/>
          </a:xfrm>
          <a:custGeom>
            <a:avLst/>
            <a:gdLst/>
            <a:ahLst/>
            <a:cxnLst/>
            <a:rect l="l" t="t" r="r" b="b"/>
            <a:pathLst>
              <a:path w="1177832" h="1167526">
                <a:moveTo>
                  <a:pt x="0" y="0"/>
                </a:moveTo>
                <a:lnTo>
                  <a:pt x="1177832" y="0"/>
                </a:lnTo>
                <a:lnTo>
                  <a:pt x="1177832" y="1167525"/>
                </a:lnTo>
                <a:lnTo>
                  <a:pt x="0" y="1167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1" name="Freeform 41"/>
          <p:cNvSpPr/>
          <p:nvPr/>
        </p:nvSpPr>
        <p:spPr>
          <a:xfrm>
            <a:off x="6593846" y="6933043"/>
            <a:ext cx="1259409" cy="1259409"/>
          </a:xfrm>
          <a:custGeom>
            <a:avLst/>
            <a:gdLst/>
            <a:ahLst/>
            <a:cxnLst/>
            <a:rect l="l" t="t" r="r" b="b"/>
            <a:pathLst>
              <a:path w="1259409" h="1259409">
                <a:moveTo>
                  <a:pt x="0" y="0"/>
                </a:moveTo>
                <a:lnTo>
                  <a:pt x="1259410" y="0"/>
                </a:lnTo>
                <a:lnTo>
                  <a:pt x="1259410" y="1259410"/>
                </a:lnTo>
                <a:lnTo>
                  <a:pt x="0" y="12594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2" name="Freeform 42"/>
          <p:cNvSpPr/>
          <p:nvPr/>
        </p:nvSpPr>
        <p:spPr>
          <a:xfrm>
            <a:off x="10352196" y="6933043"/>
            <a:ext cx="1270527" cy="1259409"/>
          </a:xfrm>
          <a:custGeom>
            <a:avLst/>
            <a:gdLst/>
            <a:ahLst/>
            <a:cxnLst/>
            <a:rect l="l" t="t" r="r" b="b"/>
            <a:pathLst>
              <a:path w="1270527" h="1259409">
                <a:moveTo>
                  <a:pt x="0" y="0"/>
                </a:moveTo>
                <a:lnTo>
                  <a:pt x="1270527" y="0"/>
                </a:lnTo>
                <a:lnTo>
                  <a:pt x="1270527" y="1259410"/>
                </a:lnTo>
                <a:lnTo>
                  <a:pt x="0" y="12594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43" name="Freeform 43"/>
          <p:cNvSpPr/>
          <p:nvPr/>
        </p:nvSpPr>
        <p:spPr>
          <a:xfrm>
            <a:off x="6593846" y="3503894"/>
            <a:ext cx="1270923" cy="1224852"/>
          </a:xfrm>
          <a:custGeom>
            <a:avLst/>
            <a:gdLst/>
            <a:ahLst/>
            <a:cxnLst/>
            <a:rect l="l" t="t" r="r" b="b"/>
            <a:pathLst>
              <a:path w="1270923" h="1224852">
                <a:moveTo>
                  <a:pt x="0" y="0"/>
                </a:moveTo>
                <a:lnTo>
                  <a:pt x="1270924" y="0"/>
                </a:lnTo>
                <a:lnTo>
                  <a:pt x="1270924" y="1224852"/>
                </a:lnTo>
                <a:lnTo>
                  <a:pt x="0" y="12248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28308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72075"/>
            <a:ext cx="5060185" cy="665701"/>
            <a:chOff x="0" y="0"/>
            <a:chExt cx="1332724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13908" y="3006666"/>
            <a:ext cx="5060185" cy="665701"/>
            <a:chOff x="0" y="0"/>
            <a:chExt cx="1332724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99115" y="4506937"/>
            <a:ext cx="5060185" cy="665701"/>
            <a:chOff x="0" y="0"/>
            <a:chExt cx="1332724" cy="175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005026"/>
            <a:ext cx="5060185" cy="1998158"/>
            <a:chOff x="0" y="0"/>
            <a:chExt cx="1332724" cy="5262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0F439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13908" y="3839617"/>
            <a:ext cx="5060185" cy="1998158"/>
            <a:chOff x="0" y="0"/>
            <a:chExt cx="1332724" cy="5262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0F439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99115" y="5339888"/>
            <a:ext cx="5060185" cy="2879495"/>
            <a:chOff x="0" y="0"/>
            <a:chExt cx="1332724" cy="7583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2724" cy="758385"/>
            </a:xfrm>
            <a:custGeom>
              <a:avLst/>
              <a:gdLst/>
              <a:ahLst/>
              <a:cxnLst/>
              <a:rect l="l" t="t" r="r" b="b"/>
              <a:pathLst>
                <a:path w="1332724" h="758385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729316"/>
                  </a:lnTo>
                  <a:cubicBezTo>
                    <a:pt x="1332724" y="737026"/>
                    <a:pt x="1329661" y="744420"/>
                    <a:pt x="1324209" y="749871"/>
                  </a:cubicBezTo>
                  <a:cubicBezTo>
                    <a:pt x="1318758" y="755323"/>
                    <a:pt x="1311364" y="758385"/>
                    <a:pt x="1303654" y="758385"/>
                  </a:cubicBezTo>
                  <a:lnTo>
                    <a:pt x="29069" y="758385"/>
                  </a:lnTo>
                  <a:cubicBezTo>
                    <a:pt x="13015" y="758385"/>
                    <a:pt x="0" y="745371"/>
                    <a:pt x="0" y="729316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0F439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32724" cy="806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431587" y="6409276"/>
            <a:ext cx="3424827" cy="3424827"/>
          </a:xfrm>
          <a:custGeom>
            <a:avLst/>
            <a:gdLst/>
            <a:ahLst/>
            <a:cxnLst/>
            <a:rect l="l" t="t" r="r" b="b"/>
            <a:pathLst>
              <a:path w="3424827" h="3424827">
                <a:moveTo>
                  <a:pt x="0" y="0"/>
                </a:moveTo>
                <a:lnTo>
                  <a:pt x="3424826" y="0"/>
                </a:lnTo>
                <a:lnTo>
                  <a:pt x="3424826" y="3424826"/>
                </a:lnTo>
                <a:lnTo>
                  <a:pt x="0" y="3424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4" name="TextBox 24"/>
          <p:cNvSpPr txBox="1"/>
          <p:nvPr/>
        </p:nvSpPr>
        <p:spPr>
          <a:xfrm>
            <a:off x="4270928" y="1118075"/>
            <a:ext cx="9746143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CHALLENGES &amp; LEARNINGS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99681" y="3121094"/>
            <a:ext cx="3288638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Survey Challenges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89020" y="4621365"/>
            <a:ext cx="488037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Ethical Reflection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1556" y="6245684"/>
            <a:ext cx="4534473" cy="120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17" lvl="1" indent="-215908" algn="l">
              <a:lnSpc>
                <a:spcPts val="3240"/>
              </a:lnSpc>
              <a:buFont typeface="Arial"/>
              <a:buChar char="•"/>
            </a:pP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Dataset was small and imbalanced</a:t>
            </a:r>
          </a:p>
          <a:p>
            <a:pPr marL="431817" lvl="1" indent="-215908" algn="l">
              <a:lnSpc>
                <a:spcPts val="3240"/>
              </a:lnSpc>
              <a:buFont typeface="Arial"/>
              <a:buChar char="•"/>
            </a:pP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Feature diversity was limited</a:t>
            </a:r>
          </a:p>
          <a:p>
            <a:pPr marL="431817" lvl="1" indent="-215908" algn="l">
              <a:lnSpc>
                <a:spcPts val="3240"/>
              </a:lnSpc>
              <a:buFont typeface="Arial"/>
              <a:buChar char="•"/>
            </a:pPr>
            <a:r>
              <a:rPr lang="en-US" sz="2000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Preprocessing took significant effort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3259" y="5286503"/>
            <a:ext cx="433106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Technical Issues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56794" y="3999781"/>
            <a:ext cx="4174411" cy="161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17" lvl="1" indent="-215908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Limited student diversity in respondents</a:t>
            </a:r>
          </a:p>
          <a:p>
            <a:pPr marL="431817" lvl="1" indent="-215908" algn="l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Hard to collect thoughtful long answers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76425" y="5536729"/>
            <a:ext cx="4305565" cy="237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17" lvl="1" indent="-215908" algn="l">
              <a:lnSpc>
                <a:spcPts val="316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Protected anonymity and informed consent</a:t>
            </a:r>
          </a:p>
          <a:p>
            <a:pPr marL="431817" lvl="1" indent="-215908" algn="l">
              <a:lnSpc>
                <a:spcPts val="316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Aware of risks of using predictions in sensitive educational contexts</a:t>
            </a:r>
          </a:p>
          <a:p>
            <a:pPr marL="431817" lvl="1" indent="-215908" algn="l">
              <a:lnSpc>
                <a:spcPts val="316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E1EDFC"/>
                </a:solidFill>
                <a:latin typeface="Aileron"/>
                <a:ea typeface="Aileron"/>
                <a:cs typeface="Aileron"/>
                <a:sym typeface="Aileron"/>
              </a:rPr>
              <a:t>Emphasized ethical AI usage in education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43241" y="3526061"/>
            <a:ext cx="14540478" cy="5105502"/>
            <a:chOff x="0" y="0"/>
            <a:chExt cx="3829591" cy="1344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9591" cy="1344659"/>
            </a:xfrm>
            <a:custGeom>
              <a:avLst/>
              <a:gdLst/>
              <a:ahLst/>
              <a:cxnLst/>
              <a:rect l="l" t="t" r="r" b="b"/>
              <a:pathLst>
                <a:path w="3829591" h="1344659">
                  <a:moveTo>
                    <a:pt x="7987" y="0"/>
                  </a:moveTo>
                  <a:lnTo>
                    <a:pt x="3821604" y="0"/>
                  </a:lnTo>
                  <a:cubicBezTo>
                    <a:pt x="3823723" y="0"/>
                    <a:pt x="3825754" y="841"/>
                    <a:pt x="3827252" y="2339"/>
                  </a:cubicBezTo>
                  <a:cubicBezTo>
                    <a:pt x="3828750" y="3837"/>
                    <a:pt x="3829591" y="5868"/>
                    <a:pt x="3829591" y="7987"/>
                  </a:cubicBezTo>
                  <a:lnTo>
                    <a:pt x="3829591" y="1336672"/>
                  </a:lnTo>
                  <a:cubicBezTo>
                    <a:pt x="3829591" y="1338790"/>
                    <a:pt x="3828750" y="1340822"/>
                    <a:pt x="3827252" y="1342320"/>
                  </a:cubicBezTo>
                  <a:cubicBezTo>
                    <a:pt x="3825754" y="1343817"/>
                    <a:pt x="3823723" y="1344659"/>
                    <a:pt x="3821604" y="1344659"/>
                  </a:cubicBezTo>
                  <a:lnTo>
                    <a:pt x="7987" y="1344659"/>
                  </a:lnTo>
                  <a:cubicBezTo>
                    <a:pt x="5868" y="1344659"/>
                    <a:pt x="3837" y="1343817"/>
                    <a:pt x="2339" y="1342320"/>
                  </a:cubicBezTo>
                  <a:cubicBezTo>
                    <a:pt x="841" y="1340822"/>
                    <a:pt x="0" y="1338790"/>
                    <a:pt x="0" y="1336672"/>
                  </a:cubicBezTo>
                  <a:lnTo>
                    <a:pt x="0" y="7987"/>
                  </a:lnTo>
                  <a:cubicBezTo>
                    <a:pt x="0" y="5868"/>
                    <a:pt x="841" y="3837"/>
                    <a:pt x="2339" y="2339"/>
                  </a:cubicBezTo>
                  <a:cubicBezTo>
                    <a:pt x="3837" y="841"/>
                    <a:pt x="5868" y="0"/>
                    <a:pt x="7987" y="0"/>
                  </a:cubicBezTo>
                  <a:close/>
                </a:path>
              </a:pathLst>
            </a:custGeom>
            <a:solidFill>
              <a:srgbClr val="E1ED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829591" cy="1392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66333" y="4256071"/>
            <a:ext cx="4048806" cy="665701"/>
            <a:chOff x="0" y="0"/>
            <a:chExt cx="1066352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22171" y="4252545"/>
            <a:ext cx="4048806" cy="665701"/>
            <a:chOff x="0" y="0"/>
            <a:chExt cx="1066352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10494" y="4246546"/>
            <a:ext cx="4048806" cy="665701"/>
            <a:chOff x="0" y="0"/>
            <a:chExt cx="1066352" cy="175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6352" cy="175329"/>
            </a:xfrm>
            <a:custGeom>
              <a:avLst/>
              <a:gdLst/>
              <a:ahLst/>
              <a:cxnLst/>
              <a:rect l="l" t="t" r="r" b="b"/>
              <a:pathLst>
                <a:path w="1066352" h="175329">
                  <a:moveTo>
                    <a:pt x="87664" y="0"/>
                  </a:moveTo>
                  <a:lnTo>
                    <a:pt x="978688" y="0"/>
                  </a:lnTo>
                  <a:cubicBezTo>
                    <a:pt x="1001938" y="0"/>
                    <a:pt x="1024236" y="9236"/>
                    <a:pt x="1040676" y="25676"/>
                  </a:cubicBezTo>
                  <a:cubicBezTo>
                    <a:pt x="1057116" y="42117"/>
                    <a:pt x="1066352" y="64414"/>
                    <a:pt x="1066352" y="87664"/>
                  </a:cubicBezTo>
                  <a:lnTo>
                    <a:pt x="1066352" y="87664"/>
                  </a:lnTo>
                  <a:cubicBezTo>
                    <a:pt x="1066352" y="136080"/>
                    <a:pt x="1027103" y="175329"/>
                    <a:pt x="978688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6635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6859775" y="3331167"/>
            <a:ext cx="12960534" cy="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grpSp>
        <p:nvGrpSpPr>
          <p:cNvPr id="15" name="Group 15"/>
          <p:cNvGrpSpPr/>
          <p:nvPr/>
        </p:nvGrpSpPr>
        <p:grpSpPr>
          <a:xfrm>
            <a:off x="6301098" y="3123469"/>
            <a:ext cx="890951" cy="8909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54785" y="3080585"/>
            <a:ext cx="890951" cy="8909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808471" y="3037701"/>
            <a:ext cx="890951" cy="8909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5400000">
            <a:off x="6561205" y="3374050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5" name="Freeform 25"/>
          <p:cNvSpPr/>
          <p:nvPr/>
        </p:nvSpPr>
        <p:spPr>
          <a:xfrm rot="5400000">
            <a:off x="10805367" y="3331167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6" name="Freeform 26"/>
          <p:cNvSpPr/>
          <p:nvPr/>
        </p:nvSpPr>
        <p:spPr>
          <a:xfrm rot="5400000">
            <a:off x="15049528" y="3288283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27" name="Group 27"/>
          <p:cNvGrpSpPr/>
          <p:nvPr/>
        </p:nvGrpSpPr>
        <p:grpSpPr>
          <a:xfrm>
            <a:off x="0" y="-27349"/>
            <a:ext cx="3176441" cy="10314349"/>
            <a:chOff x="0" y="0"/>
            <a:chExt cx="492114" cy="159796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92114" cy="1597963"/>
            </a:xfrm>
            <a:custGeom>
              <a:avLst/>
              <a:gdLst/>
              <a:ahLst/>
              <a:cxnLst/>
              <a:rect l="l" t="t" r="r" b="b"/>
              <a:pathLst>
                <a:path w="492114" h="1597963">
                  <a:moveTo>
                    <a:pt x="0" y="0"/>
                  </a:moveTo>
                  <a:lnTo>
                    <a:pt x="492114" y="0"/>
                  </a:lnTo>
                  <a:lnTo>
                    <a:pt x="492114" y="1597963"/>
                  </a:lnTo>
                  <a:lnTo>
                    <a:pt x="0" y="1597963"/>
                  </a:lnTo>
                  <a:close/>
                </a:path>
              </a:pathLst>
            </a:custGeom>
            <a:blipFill>
              <a:blip r:embed="rId4"/>
              <a:stretch>
                <a:fillRect l="-127462" r="-349807"/>
              </a:stretch>
            </a:blipFill>
          </p:spPr>
          <p:txBody>
            <a:bodyPr/>
            <a:lstStyle/>
            <a:p>
              <a:endParaRPr lang="ru-KG"/>
            </a:p>
          </p:txBody>
        </p:sp>
      </p:grpSp>
      <p:sp>
        <p:nvSpPr>
          <p:cNvPr id="29" name="Freeform 29"/>
          <p:cNvSpPr/>
          <p:nvPr/>
        </p:nvSpPr>
        <p:spPr>
          <a:xfrm>
            <a:off x="16032840" y="9050662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0" name="TextBox 30"/>
          <p:cNvSpPr txBox="1"/>
          <p:nvPr/>
        </p:nvSpPr>
        <p:spPr>
          <a:xfrm>
            <a:off x="6301098" y="1340854"/>
            <a:ext cx="11109632" cy="94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03"/>
              </a:lnSpc>
              <a:spcBef>
                <a:spcPct val="0"/>
              </a:spcBef>
            </a:pPr>
            <a:r>
              <a:rPr lang="en-US" sz="51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 &amp; FUTURE 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39987" y="4396599"/>
            <a:ext cx="3920547" cy="37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Exploitation of Resources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160321" y="4393074"/>
            <a:ext cx="3191556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Takeaways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30043" y="4370498"/>
            <a:ext cx="3209709" cy="37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 u="none" strike="noStrik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Adaptation Costs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22171" y="5120014"/>
            <a:ext cx="4048806" cy="332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27" lvl="1" indent="-205114" algn="l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Successfully built a predictive model using student academic and extracurricular data.</a:t>
            </a:r>
          </a:p>
          <a:p>
            <a:pPr marL="410227" lvl="1" indent="-205114" algn="l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Logistic Regression and Decision Tree classifiers showed solid performance.</a:t>
            </a:r>
          </a:p>
          <a:p>
            <a:pPr marL="410227" lvl="1" indent="-205114" algn="l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GPT helped uncover emotional and strategic perspectives from survey responses.</a:t>
            </a:r>
          </a:p>
          <a:p>
            <a:pPr algn="l">
              <a:lnSpc>
                <a:spcPts val="2660"/>
              </a:lnSpc>
            </a:pPr>
            <a:endParaRPr lang="en-US" sz="1900">
              <a:solidFill>
                <a:srgbClr val="0E2F5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911728" y="5169421"/>
            <a:ext cx="4048806" cy="299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27" lvl="1" indent="-205114" algn="l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u="none" strike="noStrike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Even simple features like GPA and SAT scores can create useful predictions when processed correctly.</a:t>
            </a:r>
          </a:p>
          <a:p>
            <a:pPr marL="410227" lvl="1" indent="-205114" algn="l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u="none" strike="noStrike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Students value transparency and want tools to guide their efforts.</a:t>
            </a:r>
          </a:p>
          <a:p>
            <a:pPr marL="410227" lvl="1" indent="-205114" algn="l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u="none" strike="noStrike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Combining quantitative data with qualitative feedback provides a more complete picture.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10494" y="5120014"/>
            <a:ext cx="4325692" cy="299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27" lvl="1" indent="-205114" algn="l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u="none" strike="noStrike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Incorporate additional data: school rank, socioeconomic background, interview results.</a:t>
            </a:r>
          </a:p>
          <a:p>
            <a:pPr marL="410227" lvl="1" indent="-205114" algn="l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u="none" strike="noStrike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Expand the survey sample to include more diverse students globally.</a:t>
            </a:r>
          </a:p>
          <a:p>
            <a:pPr marL="410227" lvl="1" indent="-205114" algn="l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u="none" strike="noStrike">
                <a:solidFill>
                  <a:srgbClr val="0E2F5F"/>
                </a:solidFill>
                <a:latin typeface="Aileron"/>
                <a:ea typeface="Aileron"/>
                <a:cs typeface="Aileron"/>
                <a:sym typeface="Aileron"/>
              </a:rPr>
              <a:t>Build a real-time web tool to help students assess and improve their admission chances.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43935" y="3969872"/>
            <a:ext cx="8400130" cy="242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8"/>
              </a:lnSpc>
            </a:pPr>
            <a:r>
              <a:rPr lang="en-US" sz="12883" b="1">
                <a:solidFill>
                  <a:srgbClr val="0F439B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 </a:t>
            </a:r>
          </a:p>
          <a:p>
            <a:pPr algn="ctr">
              <a:lnSpc>
                <a:spcPts val="7472"/>
              </a:lnSpc>
            </a:pPr>
            <a:r>
              <a:rPr lang="en-US" sz="8589" b="1">
                <a:solidFill>
                  <a:srgbClr val="0F439B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FOR ATTENTION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0" name="Freeform 10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1" name="Freeform 11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12" name="Group 12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F439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11567" y="7052009"/>
            <a:ext cx="2864866" cy="665701"/>
            <a:chOff x="0" y="0"/>
            <a:chExt cx="3819822" cy="88760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819822" cy="887601"/>
              <a:chOff x="0" y="0"/>
              <a:chExt cx="754533" cy="17532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4533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754533" h="175329">
                    <a:moveTo>
                      <a:pt x="87664" y="0"/>
                    </a:moveTo>
                    <a:lnTo>
                      <a:pt x="666868" y="0"/>
                    </a:lnTo>
                    <a:cubicBezTo>
                      <a:pt x="715284" y="0"/>
                      <a:pt x="754533" y="39249"/>
                      <a:pt x="754533" y="87664"/>
                    </a:cubicBezTo>
                    <a:lnTo>
                      <a:pt x="754533" y="87664"/>
                    </a:lnTo>
                    <a:cubicBezTo>
                      <a:pt x="754533" y="110914"/>
                      <a:pt x="745297" y="133212"/>
                      <a:pt x="728856" y="149652"/>
                    </a:cubicBezTo>
                    <a:cubicBezTo>
                      <a:pt x="712416" y="166093"/>
                      <a:pt x="690118" y="175329"/>
                      <a:pt x="666868" y="175329"/>
                    </a:cubicBezTo>
                    <a:lnTo>
                      <a:pt x="87664" y="175329"/>
                    </a:lnTo>
                    <a:cubicBezTo>
                      <a:pt x="64414" y="175329"/>
                      <a:pt x="42117" y="166093"/>
                      <a:pt x="25676" y="149652"/>
                    </a:cubicBezTo>
                    <a:cubicBezTo>
                      <a:pt x="9236" y="133212"/>
                      <a:pt x="0" y="110914"/>
                      <a:pt x="0" y="87664"/>
                    </a:cubicBezTo>
                    <a:lnTo>
                      <a:pt x="0" y="87664"/>
                    </a:lnTo>
                    <a:cubicBezTo>
                      <a:pt x="0" y="64414"/>
                      <a:pt x="9236" y="42117"/>
                      <a:pt x="25676" y="25676"/>
                    </a:cubicBezTo>
                    <a:cubicBezTo>
                      <a:pt x="42117" y="9236"/>
                      <a:pt x="64414" y="0"/>
                      <a:pt x="87664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754533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83987" y="182955"/>
              <a:ext cx="521690" cy="521690"/>
            </a:xfrm>
            <a:custGeom>
              <a:avLst/>
              <a:gdLst/>
              <a:ahLst/>
              <a:cxnLst/>
              <a:rect l="l" t="t" r="r" b="b"/>
              <a:pathLst>
                <a:path w="521690" h="521690">
                  <a:moveTo>
                    <a:pt x="0" y="0"/>
                  </a:moveTo>
                  <a:lnTo>
                    <a:pt x="521690" y="0"/>
                  </a:lnTo>
                  <a:lnTo>
                    <a:pt x="521690" y="521691"/>
                  </a:lnTo>
                  <a:lnTo>
                    <a:pt x="0" y="521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03997" y="232811"/>
              <a:ext cx="2380616" cy="402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13"/>
                </a:lnSpc>
              </a:pPr>
              <a:r>
                <a:rPr lang="en-US" sz="19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Team ERALASH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6" name="Freeform 6"/>
          <p:cNvSpPr/>
          <p:nvPr/>
        </p:nvSpPr>
        <p:spPr>
          <a:xfrm>
            <a:off x="2508885" y="1768479"/>
            <a:ext cx="13270229" cy="6927446"/>
          </a:xfrm>
          <a:custGeom>
            <a:avLst/>
            <a:gdLst/>
            <a:ahLst/>
            <a:cxnLst/>
            <a:rect l="l" t="t" r="r" b="b"/>
            <a:pathLst>
              <a:path w="3495040" h="1824513">
                <a:moveTo>
                  <a:pt x="0" y="0"/>
                </a:moveTo>
                <a:lnTo>
                  <a:pt x="3495040" y="0"/>
                </a:lnTo>
                <a:lnTo>
                  <a:pt x="3495040" y="1824513"/>
                </a:lnTo>
                <a:lnTo>
                  <a:pt x="0" y="1824513"/>
                </a:lnTo>
                <a:close/>
              </a:path>
            </a:pathLst>
          </a:custGeom>
          <a:solidFill>
            <a:srgbClr val="E1EDFC"/>
          </a:solidFill>
          <a:ln w="571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endParaRPr lang="ru-KG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7" name="TextBox 7"/>
          <p:cNvSpPr txBox="1"/>
          <p:nvPr/>
        </p:nvSpPr>
        <p:spPr>
          <a:xfrm>
            <a:off x="2508885" y="1623818"/>
            <a:ext cx="13270229" cy="707210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396189" y="2476916"/>
            <a:ext cx="5073914" cy="784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  <a:spcBef>
                <a:spcPct val="0"/>
              </a:spcBef>
            </a:pPr>
            <a:r>
              <a:rPr lang="en-US" sz="4594" b="1" dirty="0">
                <a:latin typeface="Montserrat Bold"/>
                <a:sym typeface="Montserrat Bold"/>
              </a:rPr>
              <a:t>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8675" y="3671803"/>
            <a:ext cx="11270650" cy="385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5251" lvl="1" indent="-227625" algn="l">
              <a:lnSpc>
                <a:spcPts val="3795"/>
              </a:lnSpc>
              <a:buFont typeface="Arial"/>
              <a:buChar char="•"/>
            </a:pPr>
            <a:r>
              <a:rPr lang="en-US" sz="2108" spc="-42" dirty="0">
                <a:latin typeface="Poppins"/>
                <a:ea typeface="Poppins"/>
                <a:cs typeface="Poppins"/>
                <a:sym typeface="Poppins"/>
              </a:rPr>
              <a:t>Shah, D., &amp; Bhatia, R. (2022). Predicting College Admissions with Machine Learning. International Journal of Educational Technology, 17(3), 112–125.</a:t>
            </a:r>
          </a:p>
          <a:p>
            <a:pPr marL="455251" lvl="1" indent="-227625" algn="l">
              <a:lnSpc>
                <a:spcPts val="3795"/>
              </a:lnSpc>
              <a:buFont typeface="Arial"/>
              <a:buChar char="•"/>
            </a:pPr>
            <a:r>
              <a:rPr lang="en-US" sz="2108" spc="-42" dirty="0">
                <a:latin typeface="Poppins"/>
                <a:ea typeface="Poppins"/>
                <a:cs typeface="Poppins"/>
                <a:sym typeface="Poppins"/>
              </a:rPr>
              <a:t>Wang, L., &amp; Kim, H. (2023). Leveraging Student Data for University Admission Predictions. Journal of Data Science in Education, 11(1), 44–58.</a:t>
            </a:r>
          </a:p>
          <a:p>
            <a:pPr marL="455251" lvl="1" indent="-227625" algn="l">
              <a:lnSpc>
                <a:spcPts val="3795"/>
              </a:lnSpc>
              <a:buFont typeface="Arial"/>
              <a:buChar char="•"/>
            </a:pPr>
            <a:r>
              <a:rPr lang="en-US" sz="2108" spc="-42" dirty="0" err="1">
                <a:latin typeface="Poppins"/>
                <a:ea typeface="Poppins"/>
                <a:cs typeface="Poppins"/>
                <a:sym typeface="Poppins"/>
              </a:rPr>
              <a:t>Kaggle</a:t>
            </a:r>
            <a:r>
              <a:rPr lang="en-US" sz="2108" spc="-42" dirty="0">
                <a:latin typeface="Poppins"/>
                <a:ea typeface="Poppins"/>
                <a:cs typeface="Poppins"/>
                <a:sym typeface="Poppins"/>
              </a:rPr>
              <a:t>. (2024). Student Admission Dataset. Retrieved from: </a:t>
            </a:r>
            <a:r>
              <a:rPr lang="en-US" sz="2108" u="sng" spc="-42" dirty="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5" tooltip="https://www.kaggle.com/datasets/amanace/student-admission-data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108" u="sng" spc="-42" dirty="0" err="1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5" tooltip="https://www.kaggle.com/datasets/amanace/student-admission-data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www.kaggle.com</a:t>
            </a:r>
            <a:r>
              <a:rPr lang="en-US" sz="2108" u="sng" spc="-42" dirty="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5" tooltip="https://www.kaggle.com/datasets/amanace/student-admission-data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/datasets/</a:t>
            </a:r>
            <a:r>
              <a:rPr lang="en-US" sz="2108" u="sng" spc="-42" dirty="0" err="1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5" tooltip="https://www.kaggle.com/datasets/amanace/student-admission-data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amanace</a:t>
            </a:r>
            <a:r>
              <a:rPr lang="en-US" sz="2108" u="sng" spc="-42" dirty="0">
                <a:latin typeface="Poppins"/>
                <a:ea typeface="Poppins"/>
                <a:cs typeface="Poppins"/>
                <a:sym typeface="Poppins"/>
                <a:hlinkClick r:id="rId5" tooltip="https://www.kaggle.com/datasets/amanace/student-admission-datas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/student-admission-dataset</a:t>
            </a:r>
          </a:p>
          <a:p>
            <a:pPr marL="455251" lvl="1" indent="-227625" algn="l">
              <a:lnSpc>
                <a:spcPts val="3795"/>
              </a:lnSpc>
              <a:buFont typeface="Arial"/>
              <a:buChar char="•"/>
            </a:pPr>
            <a:r>
              <a:rPr lang="en-US" sz="2108" spc="-42" dirty="0">
                <a:latin typeface="Poppins"/>
                <a:ea typeface="Poppins"/>
                <a:cs typeface="Poppins"/>
                <a:sym typeface="Poppins"/>
              </a:rPr>
              <a:t>OpenAI. (2023). GPT-4 Technical Report. Retrieved from </a:t>
            </a:r>
            <a:r>
              <a:rPr lang="en-US" sz="2108" u="sng" spc="-42" dirty="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6" tooltip="https://openai.com/research/gpt-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108" u="sng" spc="-42" dirty="0" err="1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6" tooltip="https://openai.com/research/gpt-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openai.com</a:t>
            </a:r>
            <a:r>
              <a:rPr lang="en-US" sz="2108" u="sng" spc="-42" dirty="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6" tooltip="https://openai.com/research/gpt-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/research/</a:t>
            </a:r>
            <a:r>
              <a:rPr lang="en-US" sz="2108" u="sng" spc="-42" dirty="0" err="1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  <a:hlinkClick r:id="rId6" tooltip="https://openai.com/research/gpt-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gpt-4</a:t>
            </a:r>
            <a:endParaRPr lang="en-US" sz="2108" u="sng" spc="-42" dirty="0">
              <a:latin typeface="Poppins"/>
              <a:ea typeface="Poppins"/>
              <a:cs typeface="Poppins"/>
              <a:sym typeface="Poppins"/>
              <a:hlinkClick r:id="rId6" tooltip="https://openai.com/research/gpt-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6203402" y="3176200"/>
            <a:ext cx="2738256" cy="2738256"/>
            <a:chOff x="0" y="0"/>
            <a:chExt cx="834912" cy="834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4912" cy="834912"/>
            </a:xfrm>
            <a:custGeom>
              <a:avLst/>
              <a:gdLst/>
              <a:ahLst/>
              <a:cxnLst/>
              <a:rect l="l" t="t" r="r" b="b"/>
              <a:pathLst>
                <a:path w="834912" h="834912">
                  <a:moveTo>
                    <a:pt x="0" y="0"/>
                  </a:moveTo>
                  <a:lnTo>
                    <a:pt x="834912" y="0"/>
                  </a:lnTo>
                  <a:lnTo>
                    <a:pt x="834912" y="834912"/>
                  </a:lnTo>
                  <a:lnTo>
                    <a:pt x="0" y="834912"/>
                  </a:lnTo>
                  <a:close/>
                </a:path>
              </a:pathLst>
            </a:custGeom>
            <a:solidFill>
              <a:srgbClr val="3BB8B2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34912" cy="873012"/>
            </a:xfrm>
            <a:prstGeom prst="rect">
              <a:avLst/>
            </a:prstGeom>
          </p:spPr>
          <p:txBody>
            <a:bodyPr lIns="45857" tIns="45857" rIns="45857" bIns="4585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03402" y="6319139"/>
            <a:ext cx="2738256" cy="2738256"/>
            <a:chOff x="0" y="0"/>
            <a:chExt cx="834912" cy="8349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4912" cy="834912"/>
            </a:xfrm>
            <a:custGeom>
              <a:avLst/>
              <a:gdLst/>
              <a:ahLst/>
              <a:cxnLst/>
              <a:rect l="l" t="t" r="r" b="b"/>
              <a:pathLst>
                <a:path w="834912" h="834912">
                  <a:moveTo>
                    <a:pt x="0" y="0"/>
                  </a:moveTo>
                  <a:lnTo>
                    <a:pt x="834912" y="0"/>
                  </a:lnTo>
                  <a:lnTo>
                    <a:pt x="834912" y="834912"/>
                  </a:lnTo>
                  <a:lnTo>
                    <a:pt x="0" y="834912"/>
                  </a:lnTo>
                  <a:close/>
                </a:path>
              </a:pathLst>
            </a:custGeom>
            <a:solidFill>
              <a:srgbClr val="4A80BE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34912" cy="873012"/>
            </a:xfrm>
            <a:prstGeom prst="rect">
              <a:avLst/>
            </a:prstGeom>
          </p:spPr>
          <p:txBody>
            <a:bodyPr lIns="45857" tIns="45857" rIns="45857" bIns="4585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46341" y="3176200"/>
            <a:ext cx="2738256" cy="2738256"/>
            <a:chOff x="0" y="0"/>
            <a:chExt cx="834912" cy="8349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4912" cy="834912"/>
            </a:xfrm>
            <a:custGeom>
              <a:avLst/>
              <a:gdLst/>
              <a:ahLst/>
              <a:cxnLst/>
              <a:rect l="l" t="t" r="r" b="b"/>
              <a:pathLst>
                <a:path w="834912" h="834912">
                  <a:moveTo>
                    <a:pt x="0" y="0"/>
                  </a:moveTo>
                  <a:lnTo>
                    <a:pt x="834912" y="0"/>
                  </a:lnTo>
                  <a:lnTo>
                    <a:pt x="834912" y="834912"/>
                  </a:lnTo>
                  <a:lnTo>
                    <a:pt x="0" y="834912"/>
                  </a:lnTo>
                  <a:close/>
                </a:path>
              </a:pathLst>
            </a:custGeom>
            <a:solidFill>
              <a:srgbClr val="35A7C0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34912" cy="873012"/>
            </a:xfrm>
            <a:prstGeom prst="rect">
              <a:avLst/>
            </a:prstGeom>
          </p:spPr>
          <p:txBody>
            <a:bodyPr lIns="45857" tIns="45857" rIns="45857" bIns="4585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46341" y="6319139"/>
            <a:ext cx="2738256" cy="2738256"/>
            <a:chOff x="0" y="0"/>
            <a:chExt cx="834912" cy="8349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4912" cy="834912"/>
            </a:xfrm>
            <a:custGeom>
              <a:avLst/>
              <a:gdLst/>
              <a:ahLst/>
              <a:cxnLst/>
              <a:rect l="l" t="t" r="r" b="b"/>
              <a:pathLst>
                <a:path w="834912" h="834912">
                  <a:moveTo>
                    <a:pt x="0" y="0"/>
                  </a:moveTo>
                  <a:lnTo>
                    <a:pt x="834912" y="0"/>
                  </a:lnTo>
                  <a:lnTo>
                    <a:pt x="834912" y="834912"/>
                  </a:lnTo>
                  <a:lnTo>
                    <a:pt x="0" y="834912"/>
                  </a:lnTo>
                  <a:close/>
                </a:path>
              </a:pathLst>
            </a:custGeom>
            <a:solidFill>
              <a:srgbClr val="7E5AB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34912" cy="873012"/>
            </a:xfrm>
            <a:prstGeom prst="rect">
              <a:avLst/>
            </a:prstGeom>
          </p:spPr>
          <p:txBody>
            <a:bodyPr lIns="45857" tIns="45857" rIns="45857" bIns="4585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36888" y="4209686"/>
            <a:ext cx="3814224" cy="38142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2700000">
            <a:off x="10005421" y="7007409"/>
            <a:ext cx="934083" cy="875703"/>
          </a:xfrm>
          <a:custGeom>
            <a:avLst/>
            <a:gdLst/>
            <a:ahLst/>
            <a:cxnLst/>
            <a:rect l="l" t="t" r="r" b="b"/>
            <a:pathLst>
              <a:path w="934083" h="875703">
                <a:moveTo>
                  <a:pt x="0" y="0"/>
                </a:moveTo>
                <a:lnTo>
                  <a:pt x="934083" y="0"/>
                </a:lnTo>
                <a:lnTo>
                  <a:pt x="934083" y="875703"/>
                </a:lnTo>
                <a:lnTo>
                  <a:pt x="0" y="8757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9" name="Freeform 19"/>
          <p:cNvSpPr/>
          <p:nvPr/>
        </p:nvSpPr>
        <p:spPr>
          <a:xfrm rot="2700000">
            <a:off x="7348496" y="7007409"/>
            <a:ext cx="934083" cy="875703"/>
          </a:xfrm>
          <a:custGeom>
            <a:avLst/>
            <a:gdLst/>
            <a:ahLst/>
            <a:cxnLst/>
            <a:rect l="l" t="t" r="r" b="b"/>
            <a:pathLst>
              <a:path w="934083" h="875703">
                <a:moveTo>
                  <a:pt x="0" y="0"/>
                </a:moveTo>
                <a:lnTo>
                  <a:pt x="934083" y="0"/>
                </a:lnTo>
                <a:lnTo>
                  <a:pt x="934083" y="875703"/>
                </a:lnTo>
                <a:lnTo>
                  <a:pt x="0" y="87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0" name="Freeform 20"/>
          <p:cNvSpPr/>
          <p:nvPr/>
        </p:nvSpPr>
        <p:spPr>
          <a:xfrm rot="8100000">
            <a:off x="7348496" y="4350483"/>
            <a:ext cx="934083" cy="875703"/>
          </a:xfrm>
          <a:custGeom>
            <a:avLst/>
            <a:gdLst/>
            <a:ahLst/>
            <a:cxnLst/>
            <a:rect l="l" t="t" r="r" b="b"/>
            <a:pathLst>
              <a:path w="934083" h="875703">
                <a:moveTo>
                  <a:pt x="0" y="0"/>
                </a:moveTo>
                <a:lnTo>
                  <a:pt x="934083" y="0"/>
                </a:lnTo>
                <a:lnTo>
                  <a:pt x="934083" y="875703"/>
                </a:lnTo>
                <a:lnTo>
                  <a:pt x="0" y="875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1" name="Freeform 21"/>
          <p:cNvSpPr/>
          <p:nvPr/>
        </p:nvSpPr>
        <p:spPr>
          <a:xfrm rot="-8100000">
            <a:off x="10005421" y="4350483"/>
            <a:ext cx="934083" cy="875703"/>
          </a:xfrm>
          <a:custGeom>
            <a:avLst/>
            <a:gdLst/>
            <a:ahLst/>
            <a:cxnLst/>
            <a:rect l="l" t="t" r="r" b="b"/>
            <a:pathLst>
              <a:path w="934083" h="875703">
                <a:moveTo>
                  <a:pt x="0" y="0"/>
                </a:moveTo>
                <a:lnTo>
                  <a:pt x="934083" y="0"/>
                </a:lnTo>
                <a:lnTo>
                  <a:pt x="934083" y="875703"/>
                </a:lnTo>
                <a:lnTo>
                  <a:pt x="0" y="8757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22" name="AutoShape 22"/>
          <p:cNvSpPr/>
          <p:nvPr/>
        </p:nvSpPr>
        <p:spPr>
          <a:xfrm flipV="1">
            <a:off x="13268144" y="4235752"/>
            <a:ext cx="0" cy="620900"/>
          </a:xfrm>
          <a:prstGeom prst="line">
            <a:avLst/>
          </a:prstGeom>
          <a:ln w="19050" cap="flat">
            <a:solidFill>
              <a:srgbClr val="35A7C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3" name="AutoShape 23"/>
          <p:cNvSpPr/>
          <p:nvPr/>
        </p:nvSpPr>
        <p:spPr>
          <a:xfrm flipV="1">
            <a:off x="5019856" y="4228866"/>
            <a:ext cx="0" cy="620900"/>
          </a:xfrm>
          <a:prstGeom prst="line">
            <a:avLst/>
          </a:prstGeom>
          <a:ln w="19050" cap="flat">
            <a:solidFill>
              <a:srgbClr val="3BB8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4" name="AutoShape 24"/>
          <p:cNvSpPr/>
          <p:nvPr/>
        </p:nvSpPr>
        <p:spPr>
          <a:xfrm flipV="1">
            <a:off x="5010331" y="7360543"/>
            <a:ext cx="0" cy="620900"/>
          </a:xfrm>
          <a:prstGeom prst="line">
            <a:avLst/>
          </a:prstGeom>
          <a:ln w="19050" cap="flat">
            <a:solidFill>
              <a:srgbClr val="4A80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5" name="AutoShape 25"/>
          <p:cNvSpPr/>
          <p:nvPr/>
        </p:nvSpPr>
        <p:spPr>
          <a:xfrm flipV="1">
            <a:off x="13277669" y="7360543"/>
            <a:ext cx="0" cy="620900"/>
          </a:xfrm>
          <a:prstGeom prst="line">
            <a:avLst/>
          </a:prstGeom>
          <a:ln w="19050" cap="flat">
            <a:solidFill>
              <a:srgbClr val="7E5A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6" name="AutoShape 26"/>
          <p:cNvSpPr/>
          <p:nvPr/>
        </p:nvSpPr>
        <p:spPr>
          <a:xfrm flipV="1">
            <a:off x="5429431" y="4545328"/>
            <a:ext cx="773972" cy="0"/>
          </a:xfrm>
          <a:prstGeom prst="line">
            <a:avLst/>
          </a:prstGeom>
          <a:ln w="47625" cap="flat">
            <a:solidFill>
              <a:srgbClr val="3BB8B2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7" name="AutoShape 27"/>
          <p:cNvSpPr/>
          <p:nvPr/>
        </p:nvSpPr>
        <p:spPr>
          <a:xfrm flipH="1">
            <a:off x="12077971" y="7688267"/>
            <a:ext cx="780598" cy="0"/>
          </a:xfrm>
          <a:prstGeom prst="line">
            <a:avLst/>
          </a:prstGeom>
          <a:ln w="47625" cap="flat">
            <a:solidFill>
              <a:srgbClr val="7E5ABB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8" name="AutoShape 28"/>
          <p:cNvSpPr/>
          <p:nvPr/>
        </p:nvSpPr>
        <p:spPr>
          <a:xfrm flipV="1">
            <a:off x="5429431" y="7688267"/>
            <a:ext cx="773972" cy="0"/>
          </a:xfrm>
          <a:prstGeom prst="line">
            <a:avLst/>
          </a:prstGeom>
          <a:ln w="47625" cap="flat">
            <a:solidFill>
              <a:srgbClr val="4A80BE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29" name="AutoShape 29"/>
          <p:cNvSpPr/>
          <p:nvPr/>
        </p:nvSpPr>
        <p:spPr>
          <a:xfrm flipH="1">
            <a:off x="12077971" y="4545328"/>
            <a:ext cx="780598" cy="0"/>
          </a:xfrm>
          <a:prstGeom prst="line">
            <a:avLst/>
          </a:prstGeom>
          <a:ln w="47625" cap="flat">
            <a:solidFill>
              <a:srgbClr val="35A7C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30" name="Freeform 30"/>
          <p:cNvSpPr/>
          <p:nvPr/>
        </p:nvSpPr>
        <p:spPr>
          <a:xfrm>
            <a:off x="7961891" y="4934688"/>
            <a:ext cx="2820747" cy="2820747"/>
          </a:xfrm>
          <a:custGeom>
            <a:avLst/>
            <a:gdLst/>
            <a:ahLst/>
            <a:cxnLst/>
            <a:rect l="l" t="t" r="r" b="b"/>
            <a:pathLst>
              <a:path w="2820747" h="2820747">
                <a:moveTo>
                  <a:pt x="0" y="0"/>
                </a:moveTo>
                <a:lnTo>
                  <a:pt x="2820746" y="0"/>
                </a:lnTo>
                <a:lnTo>
                  <a:pt x="2820746" y="2820747"/>
                </a:lnTo>
                <a:lnTo>
                  <a:pt x="0" y="2820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KG"/>
          </a:p>
        </p:txBody>
      </p:sp>
      <p:grpSp>
        <p:nvGrpSpPr>
          <p:cNvPr id="31" name="Group 31"/>
          <p:cNvGrpSpPr/>
          <p:nvPr/>
        </p:nvGrpSpPr>
        <p:grpSpPr>
          <a:xfrm>
            <a:off x="7961891" y="4934688"/>
            <a:ext cx="2364218" cy="236421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E7E7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0648322" y="3545669"/>
            <a:ext cx="927995" cy="1664565"/>
          </a:xfrm>
          <a:custGeom>
            <a:avLst/>
            <a:gdLst/>
            <a:ahLst/>
            <a:cxnLst/>
            <a:rect l="l" t="t" r="r" b="b"/>
            <a:pathLst>
              <a:path w="927995" h="1664565">
                <a:moveTo>
                  <a:pt x="0" y="0"/>
                </a:moveTo>
                <a:lnTo>
                  <a:pt x="927994" y="0"/>
                </a:lnTo>
                <a:lnTo>
                  <a:pt x="927994" y="1664564"/>
                </a:lnTo>
                <a:lnTo>
                  <a:pt x="0" y="1664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5" name="Freeform 35"/>
          <p:cNvSpPr/>
          <p:nvPr/>
        </p:nvSpPr>
        <p:spPr>
          <a:xfrm flipH="1">
            <a:off x="6371642" y="7273705"/>
            <a:ext cx="1200889" cy="1622823"/>
          </a:xfrm>
          <a:custGeom>
            <a:avLst/>
            <a:gdLst/>
            <a:ahLst/>
            <a:cxnLst/>
            <a:rect l="l" t="t" r="r" b="b"/>
            <a:pathLst>
              <a:path w="1200889" h="1622823">
                <a:moveTo>
                  <a:pt x="1200888" y="0"/>
                </a:moveTo>
                <a:lnTo>
                  <a:pt x="0" y="0"/>
                </a:lnTo>
                <a:lnTo>
                  <a:pt x="0" y="1622823"/>
                </a:lnTo>
                <a:lnTo>
                  <a:pt x="1200888" y="1622823"/>
                </a:lnTo>
                <a:lnTo>
                  <a:pt x="120088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6" name="Freeform 36"/>
          <p:cNvSpPr/>
          <p:nvPr/>
        </p:nvSpPr>
        <p:spPr>
          <a:xfrm>
            <a:off x="6569938" y="3372972"/>
            <a:ext cx="772828" cy="2139316"/>
          </a:xfrm>
          <a:custGeom>
            <a:avLst/>
            <a:gdLst/>
            <a:ahLst/>
            <a:cxnLst/>
            <a:rect l="l" t="t" r="r" b="b"/>
            <a:pathLst>
              <a:path w="772828" h="2139316">
                <a:moveTo>
                  <a:pt x="0" y="0"/>
                </a:moveTo>
                <a:lnTo>
                  <a:pt x="772828" y="0"/>
                </a:lnTo>
                <a:lnTo>
                  <a:pt x="772828" y="2139317"/>
                </a:lnTo>
                <a:lnTo>
                  <a:pt x="0" y="2139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7" name="TextBox 37"/>
          <p:cNvSpPr txBox="1"/>
          <p:nvPr/>
        </p:nvSpPr>
        <p:spPr>
          <a:xfrm>
            <a:off x="8246005" y="5838033"/>
            <a:ext cx="179599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spc="14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ERALASH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476372" y="4116966"/>
            <a:ext cx="4085032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13">
                <a:solidFill>
                  <a:srgbClr val="35A7C0"/>
                </a:solidFill>
                <a:latin typeface="Inter Bold"/>
                <a:ea typeface="Inter Bold"/>
                <a:cs typeface="Inter Bold"/>
                <a:sym typeface="Inter Bold"/>
              </a:rPr>
              <a:t>Ochgerel Buyandelger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87219" y="4649959"/>
            <a:ext cx="27098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10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12230296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243677" y="4110080"/>
            <a:ext cx="2558426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b="1" spc="13">
                <a:solidFill>
                  <a:srgbClr val="3BB8B2"/>
                </a:solidFill>
                <a:latin typeface="Inter Bold"/>
                <a:ea typeface="Inter Bold"/>
                <a:cs typeface="Inter Bold"/>
                <a:sym typeface="Inter Bold"/>
              </a:rPr>
              <a:t>Novikova Anna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92244" y="4652224"/>
            <a:ext cx="27098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10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12230292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82680" y="7241757"/>
            <a:ext cx="3109897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</a:pPr>
            <a:r>
              <a:rPr lang="en-US" sz="2699" b="1" spc="13">
                <a:solidFill>
                  <a:srgbClr val="4A80BE"/>
                </a:solidFill>
                <a:latin typeface="Inter Bold"/>
                <a:ea typeface="Inter Bold"/>
                <a:cs typeface="Inter Bold"/>
                <a:sym typeface="Inter Bold"/>
              </a:rPr>
              <a:t>Grishaeva Arina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082719" y="7783900"/>
            <a:ext cx="27098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10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12230285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485897" y="7241757"/>
            <a:ext cx="396045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 spc="13">
                <a:solidFill>
                  <a:srgbClr val="7E5ABB"/>
                </a:solidFill>
                <a:latin typeface="Inter Bold"/>
                <a:ea typeface="Inter Bold"/>
                <a:cs typeface="Inter Bold"/>
                <a:sym typeface="Inter Bold"/>
              </a:rPr>
              <a:t>Purev Nomin Erdene</a:t>
            </a:r>
          </a:p>
          <a:p>
            <a:pPr algn="l">
              <a:lnSpc>
                <a:spcPts val="3779"/>
              </a:lnSpc>
            </a:pPr>
            <a:endParaRPr lang="en-US" sz="2699" b="1" spc="13">
              <a:solidFill>
                <a:srgbClr val="7E5AB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476372" y="7783900"/>
            <a:ext cx="27098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10">
                <a:solidFill>
                  <a:srgbClr val="505050"/>
                </a:solidFill>
                <a:latin typeface="Inter"/>
                <a:ea typeface="Inter"/>
                <a:cs typeface="Inter"/>
                <a:sym typeface="Inter"/>
              </a:rPr>
              <a:t>12230265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246721" y="997246"/>
            <a:ext cx="5794556" cy="824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5011" b="1" spc="2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MEMBERS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816666" y="2067242"/>
            <a:ext cx="10596265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 spc="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“The strength of the team is each individual member. The strength of each member is the team.” </a:t>
            </a:r>
          </a:p>
          <a:p>
            <a:pPr algn="r">
              <a:lnSpc>
                <a:spcPts val="2519"/>
              </a:lnSpc>
            </a:pPr>
            <a:r>
              <a:rPr lang="en-US" sz="1799" spc="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Phil Jackson</a:t>
            </a:r>
          </a:p>
          <a:p>
            <a:pPr algn="ctr">
              <a:lnSpc>
                <a:spcPts val="2519"/>
              </a:lnSpc>
            </a:pPr>
            <a:endParaRPr lang="en-US" sz="1799" spc="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" name="Freeform 48"/>
          <p:cNvSpPr/>
          <p:nvPr/>
        </p:nvSpPr>
        <p:spPr>
          <a:xfrm>
            <a:off x="10476533" y="7247956"/>
            <a:ext cx="1271571" cy="1612135"/>
          </a:xfrm>
          <a:custGeom>
            <a:avLst/>
            <a:gdLst/>
            <a:ahLst/>
            <a:cxnLst/>
            <a:rect l="l" t="t" r="r" b="b"/>
            <a:pathLst>
              <a:path w="1271571" h="1612135">
                <a:moveTo>
                  <a:pt x="0" y="0"/>
                </a:moveTo>
                <a:lnTo>
                  <a:pt x="1271572" y="0"/>
                </a:lnTo>
                <a:lnTo>
                  <a:pt x="1271572" y="1612135"/>
                </a:lnTo>
                <a:lnTo>
                  <a:pt x="0" y="161213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90934"/>
            <a:ext cx="8024080" cy="8105131"/>
          </a:xfrm>
          <a:custGeom>
            <a:avLst/>
            <a:gdLst/>
            <a:ahLst/>
            <a:cxnLst/>
            <a:rect l="l" t="t" r="r" b="b"/>
            <a:pathLst>
              <a:path w="8024080" h="8105131">
                <a:moveTo>
                  <a:pt x="0" y="0"/>
                </a:moveTo>
                <a:lnTo>
                  <a:pt x="8024080" y="0"/>
                </a:lnTo>
                <a:lnTo>
                  <a:pt x="8024080" y="8105132"/>
                </a:lnTo>
                <a:lnTo>
                  <a:pt x="0" y="8105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3" name="Group 3"/>
          <p:cNvGrpSpPr/>
          <p:nvPr/>
        </p:nvGrpSpPr>
        <p:grpSpPr>
          <a:xfrm>
            <a:off x="10156239" y="5143500"/>
            <a:ext cx="1066317" cy="106631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56239" y="6427103"/>
            <a:ext cx="1066317" cy="106631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56239" y="7704098"/>
            <a:ext cx="1066317" cy="106631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ru-KG"/>
            </a:p>
          </p:txBody>
        </p:sp>
      </p:grpSp>
      <p:sp>
        <p:nvSpPr>
          <p:cNvPr id="9" name="Freeform 9"/>
          <p:cNvSpPr/>
          <p:nvPr/>
        </p:nvSpPr>
        <p:spPr>
          <a:xfrm>
            <a:off x="4012326" y="2553197"/>
            <a:ext cx="2056828" cy="1565760"/>
          </a:xfrm>
          <a:custGeom>
            <a:avLst/>
            <a:gdLst/>
            <a:ahLst/>
            <a:cxnLst/>
            <a:rect l="l" t="t" r="r" b="b"/>
            <a:pathLst>
              <a:path w="2056828" h="1565760">
                <a:moveTo>
                  <a:pt x="0" y="0"/>
                </a:moveTo>
                <a:lnTo>
                  <a:pt x="2056828" y="0"/>
                </a:lnTo>
                <a:lnTo>
                  <a:pt x="2056828" y="1565760"/>
                </a:lnTo>
                <a:lnTo>
                  <a:pt x="0" y="1565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0" name="Freeform 10"/>
          <p:cNvSpPr/>
          <p:nvPr/>
        </p:nvSpPr>
        <p:spPr>
          <a:xfrm>
            <a:off x="6219791" y="6007377"/>
            <a:ext cx="1738529" cy="2027439"/>
          </a:xfrm>
          <a:custGeom>
            <a:avLst/>
            <a:gdLst/>
            <a:ahLst/>
            <a:cxnLst/>
            <a:rect l="l" t="t" r="r" b="b"/>
            <a:pathLst>
              <a:path w="1738529" h="2027439">
                <a:moveTo>
                  <a:pt x="0" y="0"/>
                </a:moveTo>
                <a:lnTo>
                  <a:pt x="1738529" y="0"/>
                </a:lnTo>
                <a:lnTo>
                  <a:pt x="1738529" y="2027439"/>
                </a:lnTo>
                <a:lnTo>
                  <a:pt x="0" y="2027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1" name="Freeform 11"/>
          <p:cNvSpPr/>
          <p:nvPr/>
        </p:nvSpPr>
        <p:spPr>
          <a:xfrm>
            <a:off x="1958359" y="5966647"/>
            <a:ext cx="1939976" cy="1939976"/>
          </a:xfrm>
          <a:custGeom>
            <a:avLst/>
            <a:gdLst/>
            <a:ahLst/>
            <a:cxnLst/>
            <a:rect l="l" t="t" r="r" b="b"/>
            <a:pathLst>
              <a:path w="1939976" h="1939976">
                <a:moveTo>
                  <a:pt x="0" y="0"/>
                </a:moveTo>
                <a:lnTo>
                  <a:pt x="1939976" y="0"/>
                </a:lnTo>
                <a:lnTo>
                  <a:pt x="1939976" y="1939976"/>
                </a:lnTo>
                <a:lnTo>
                  <a:pt x="0" y="1939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2" name="TextBox 12"/>
          <p:cNvSpPr txBox="1"/>
          <p:nvPr/>
        </p:nvSpPr>
        <p:spPr>
          <a:xfrm>
            <a:off x="10184697" y="1271182"/>
            <a:ext cx="6535537" cy="86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EXECUTIVE SUMMARY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84697" y="2358732"/>
            <a:ext cx="7201450" cy="130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project develops a predictive model using students' academic and extracurricular data to estimate college admission or scholarship chances.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75353" y="4204335"/>
            <a:ext cx="339065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KEY COMPONENTS: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65521" y="5213110"/>
            <a:ext cx="4800967" cy="86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Kaggle dataset on admissions + original student survey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65521" y="6501437"/>
            <a:ext cx="4800967" cy="86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Logistic Regression &amp; Decision Trees for prediction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65521" y="7773708"/>
            <a:ext cx="5133104" cy="86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GPT used for qualitative survey analysis and report drafting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56239" y="5260300"/>
            <a:ext cx="1052272" cy="74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1"/>
              </a:lnSpc>
            </a:pPr>
            <a:r>
              <a:rPr lang="en-US" sz="4365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55658" y="6491338"/>
            <a:ext cx="1253434" cy="85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3"/>
              </a:lnSpc>
            </a:pPr>
            <a:r>
              <a:rPr lang="en-US" sz="4988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42195" y="7820898"/>
            <a:ext cx="1066317" cy="746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1"/>
              </a:lnSpc>
            </a:pPr>
            <a:r>
              <a:rPr lang="en-US" sz="4365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F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15038" y="1175383"/>
            <a:ext cx="4069171" cy="406917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478777" y="8303755"/>
            <a:ext cx="3330445" cy="807861"/>
            <a:chOff x="0" y="0"/>
            <a:chExt cx="2952474" cy="7161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52474" cy="716178"/>
            </a:xfrm>
            <a:custGeom>
              <a:avLst/>
              <a:gdLst/>
              <a:ahLst/>
              <a:cxnLst/>
              <a:rect l="l" t="t" r="r" b="b"/>
              <a:pathLst>
                <a:path w="2952474" h="716178">
                  <a:moveTo>
                    <a:pt x="2828014" y="716177"/>
                  </a:moveTo>
                  <a:lnTo>
                    <a:pt x="124460" y="716177"/>
                  </a:lnTo>
                  <a:cubicBezTo>
                    <a:pt x="55880" y="716177"/>
                    <a:pt x="0" y="660297"/>
                    <a:pt x="0" y="5917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28014" y="0"/>
                  </a:lnTo>
                  <a:cubicBezTo>
                    <a:pt x="2896594" y="0"/>
                    <a:pt x="2952474" y="55880"/>
                    <a:pt x="2952474" y="124460"/>
                  </a:cubicBezTo>
                  <a:lnTo>
                    <a:pt x="2952474" y="591718"/>
                  </a:lnTo>
                  <a:cubicBezTo>
                    <a:pt x="2952474" y="660297"/>
                    <a:pt x="2896594" y="716178"/>
                    <a:pt x="2828014" y="716178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90255" y="1550601"/>
            <a:ext cx="3318736" cy="331873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24669"/>
            </a:solidFill>
          </p:spPr>
          <p:txBody>
            <a:bodyPr/>
            <a:lstStyle/>
            <a:p>
              <a:endParaRPr lang="ru-KG"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7649144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sp>
        <p:nvSpPr>
          <p:cNvPr id="9" name="Freeform 9"/>
          <p:cNvSpPr/>
          <p:nvPr/>
        </p:nvSpPr>
        <p:spPr>
          <a:xfrm>
            <a:off x="7964444" y="2599548"/>
            <a:ext cx="2359112" cy="1220841"/>
          </a:xfrm>
          <a:custGeom>
            <a:avLst/>
            <a:gdLst/>
            <a:ahLst/>
            <a:cxnLst/>
            <a:rect l="l" t="t" r="r" b="b"/>
            <a:pathLst>
              <a:path w="2359112" h="1220841">
                <a:moveTo>
                  <a:pt x="0" y="0"/>
                </a:moveTo>
                <a:lnTo>
                  <a:pt x="2359112" y="0"/>
                </a:lnTo>
                <a:lnTo>
                  <a:pt x="2359112" y="1220841"/>
                </a:lnTo>
                <a:lnTo>
                  <a:pt x="0" y="122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0" name="TextBox 10"/>
          <p:cNvSpPr txBox="1"/>
          <p:nvPr/>
        </p:nvSpPr>
        <p:spPr>
          <a:xfrm>
            <a:off x="3141604" y="5613654"/>
            <a:ext cx="12004791" cy="112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PURPOSE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8757" y="7039309"/>
            <a:ext cx="14110486" cy="496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2938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 students and counselors make informed, strategic application decisions.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20063" y="8518773"/>
            <a:ext cx="344787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rPr>
              <a:t>LETS GET STARTED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" name="Freeform 3"/>
          <p:cNvSpPr/>
          <p:nvPr/>
        </p:nvSpPr>
        <p:spPr>
          <a:xfrm>
            <a:off x="8241484" y="3142736"/>
            <a:ext cx="2275124" cy="2275124"/>
          </a:xfrm>
          <a:custGeom>
            <a:avLst/>
            <a:gdLst/>
            <a:ahLst/>
            <a:cxnLst/>
            <a:rect l="l" t="t" r="r" b="b"/>
            <a:pathLst>
              <a:path w="2275124" h="2275124">
                <a:moveTo>
                  <a:pt x="0" y="0"/>
                </a:moveTo>
                <a:lnTo>
                  <a:pt x="2275124" y="0"/>
                </a:lnTo>
                <a:lnTo>
                  <a:pt x="2275124" y="2275124"/>
                </a:lnTo>
                <a:lnTo>
                  <a:pt x="0" y="2275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4" name="Group 4"/>
          <p:cNvGrpSpPr/>
          <p:nvPr/>
        </p:nvGrpSpPr>
        <p:grpSpPr>
          <a:xfrm>
            <a:off x="1519737" y="4045253"/>
            <a:ext cx="15248526" cy="47625"/>
            <a:chOff x="0" y="0"/>
            <a:chExt cx="4016073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16073" cy="12543"/>
            </a:xfrm>
            <a:custGeom>
              <a:avLst/>
              <a:gdLst/>
              <a:ahLst/>
              <a:cxnLst/>
              <a:rect l="l" t="t" r="r" b="b"/>
              <a:pathLst>
                <a:path w="4016073" h="12543">
                  <a:moveTo>
                    <a:pt x="0" y="0"/>
                  </a:moveTo>
                  <a:lnTo>
                    <a:pt x="4016073" y="0"/>
                  </a:lnTo>
                  <a:lnTo>
                    <a:pt x="401607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016073" cy="79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45951" y="3166549"/>
            <a:ext cx="1805032" cy="180503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EFF0F5"/>
              </a:solidFill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41484" y="3166549"/>
            <a:ext cx="1805032" cy="180503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 w="114300" cap="sq">
              <a:solidFill>
                <a:srgbClr val="EFF0F5"/>
              </a:solidFill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37017" y="3166549"/>
            <a:ext cx="1805032" cy="180503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EFF0F5"/>
              </a:solidFill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231120" y="3548093"/>
            <a:ext cx="1041945" cy="1041945"/>
          </a:xfrm>
          <a:custGeom>
            <a:avLst/>
            <a:gdLst/>
            <a:ahLst/>
            <a:cxnLst/>
            <a:rect l="l" t="t" r="r" b="b"/>
            <a:pathLst>
              <a:path w="1041945" h="1041945">
                <a:moveTo>
                  <a:pt x="0" y="0"/>
                </a:moveTo>
                <a:lnTo>
                  <a:pt x="1041945" y="0"/>
                </a:lnTo>
                <a:lnTo>
                  <a:pt x="1041945" y="1041944"/>
                </a:lnTo>
                <a:lnTo>
                  <a:pt x="0" y="1041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7" name="Freeform 17"/>
          <p:cNvSpPr/>
          <p:nvPr/>
        </p:nvSpPr>
        <p:spPr>
          <a:xfrm>
            <a:off x="8623028" y="3571905"/>
            <a:ext cx="1041945" cy="1041945"/>
          </a:xfrm>
          <a:custGeom>
            <a:avLst/>
            <a:gdLst/>
            <a:ahLst/>
            <a:cxnLst/>
            <a:rect l="l" t="t" r="r" b="b"/>
            <a:pathLst>
              <a:path w="1041945" h="1041945">
                <a:moveTo>
                  <a:pt x="0" y="0"/>
                </a:moveTo>
                <a:lnTo>
                  <a:pt x="1041944" y="0"/>
                </a:lnTo>
                <a:lnTo>
                  <a:pt x="1041944" y="1041945"/>
                </a:lnTo>
                <a:lnTo>
                  <a:pt x="0" y="10419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8" name="Freeform 18"/>
          <p:cNvSpPr/>
          <p:nvPr/>
        </p:nvSpPr>
        <p:spPr>
          <a:xfrm>
            <a:off x="13973756" y="3503287"/>
            <a:ext cx="1131555" cy="1131555"/>
          </a:xfrm>
          <a:custGeom>
            <a:avLst/>
            <a:gdLst/>
            <a:ahLst/>
            <a:cxnLst/>
            <a:rect l="l" t="t" r="r" b="b"/>
            <a:pathLst>
              <a:path w="1131555" h="1131555">
                <a:moveTo>
                  <a:pt x="0" y="0"/>
                </a:moveTo>
                <a:lnTo>
                  <a:pt x="1131555" y="0"/>
                </a:lnTo>
                <a:lnTo>
                  <a:pt x="1131555" y="1131556"/>
                </a:lnTo>
                <a:lnTo>
                  <a:pt x="0" y="11315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9" name="TextBox 19"/>
          <p:cNvSpPr txBox="1"/>
          <p:nvPr/>
        </p:nvSpPr>
        <p:spPr>
          <a:xfrm>
            <a:off x="1894802" y="1609211"/>
            <a:ext cx="65867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4052" y="5688847"/>
            <a:ext cx="371458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Objective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11487" y="5688847"/>
            <a:ext cx="386502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dirty="0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Problem Statement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4052" y="6304281"/>
            <a:ext cx="3714580" cy="183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1900" spc="19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Build a predictive system using student data to identify key factors behind admissions decisions and deliver personalized insights.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11487" y="6304281"/>
            <a:ext cx="3865025" cy="221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1900" spc="19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Admissions can feel </a:t>
            </a:r>
            <a:r>
              <a:rPr lang="en-US" sz="1900" b="1" spc="19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unclear and stressful</a:t>
            </a:r>
            <a:r>
              <a:rPr lang="en-US" sz="1900" spc="19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, with inconsistent criteria across institutions. Both students and schools lack scalable tools for decision-making.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48020" y="5688847"/>
            <a:ext cx="371458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Use Case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81628" y="6304281"/>
            <a:ext cx="4247365" cy="258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b="1" spc="19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</a:t>
            </a:r>
            <a:r>
              <a:rPr lang="en-US" sz="1900" spc="19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: Understand strengths, improve weak areas, choose schools wisely</a:t>
            </a:r>
          </a:p>
          <a:p>
            <a:pPr marL="410213" lvl="1" indent="-205106" algn="l">
              <a:lnSpc>
                <a:spcPts val="2945"/>
              </a:lnSpc>
              <a:buFont typeface="Arial"/>
              <a:buChar char="•"/>
            </a:pPr>
            <a:r>
              <a:rPr lang="en-US" sz="1900" b="1" spc="19">
                <a:solidFill>
                  <a:srgbClr val="4D4D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Counselors</a:t>
            </a:r>
            <a:r>
              <a:rPr lang="en-US" sz="1900" spc="19">
                <a:solidFill>
                  <a:srgbClr val="4D4D4D"/>
                </a:solidFill>
                <a:latin typeface="Canva Sans"/>
                <a:ea typeface="Canva Sans"/>
                <a:cs typeface="Canva Sans"/>
                <a:sym typeface="Canva Sans"/>
              </a:rPr>
              <a:t>: Use predictions to advise students more effectively</a:t>
            </a:r>
          </a:p>
          <a:p>
            <a:pPr algn="l">
              <a:lnSpc>
                <a:spcPts val="2945"/>
              </a:lnSpc>
            </a:pPr>
            <a:endParaRPr lang="en-US" sz="1900" spc="19">
              <a:solidFill>
                <a:srgbClr val="4D4D4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3" name="Freeform 3"/>
          <p:cNvSpPr/>
          <p:nvPr/>
        </p:nvSpPr>
        <p:spPr>
          <a:xfrm>
            <a:off x="9780268" y="1269582"/>
            <a:ext cx="7764365" cy="8485645"/>
          </a:xfrm>
          <a:custGeom>
            <a:avLst/>
            <a:gdLst/>
            <a:ahLst/>
            <a:cxnLst/>
            <a:rect l="l" t="t" r="r" b="b"/>
            <a:pathLst>
              <a:path w="7764365" h="8485645">
                <a:moveTo>
                  <a:pt x="0" y="0"/>
                </a:moveTo>
                <a:lnTo>
                  <a:pt x="7764365" y="0"/>
                </a:lnTo>
                <a:lnTo>
                  <a:pt x="7764365" y="8485645"/>
                </a:lnTo>
                <a:lnTo>
                  <a:pt x="0" y="848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grpSp>
        <p:nvGrpSpPr>
          <p:cNvPr id="4" name="Group 4"/>
          <p:cNvGrpSpPr/>
          <p:nvPr/>
        </p:nvGrpSpPr>
        <p:grpSpPr>
          <a:xfrm>
            <a:off x="1349564" y="4899022"/>
            <a:ext cx="8055642" cy="3837158"/>
            <a:chOff x="0" y="0"/>
            <a:chExt cx="775510" cy="369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5510" cy="369400"/>
            </a:xfrm>
            <a:custGeom>
              <a:avLst/>
              <a:gdLst/>
              <a:ahLst/>
              <a:cxnLst/>
              <a:rect l="l" t="t" r="r" b="b"/>
              <a:pathLst>
                <a:path w="775510" h="369400">
                  <a:moveTo>
                    <a:pt x="0" y="0"/>
                  </a:moveTo>
                  <a:lnTo>
                    <a:pt x="775510" y="0"/>
                  </a:lnTo>
                  <a:lnTo>
                    <a:pt x="775510" y="369400"/>
                  </a:lnTo>
                  <a:lnTo>
                    <a:pt x="0" y="36940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75510" cy="426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239324" y="5738089"/>
            <a:ext cx="2056470" cy="2159024"/>
          </a:xfrm>
          <a:custGeom>
            <a:avLst/>
            <a:gdLst/>
            <a:ahLst/>
            <a:cxnLst/>
            <a:rect l="l" t="t" r="r" b="b"/>
            <a:pathLst>
              <a:path w="2056470" h="2159024">
                <a:moveTo>
                  <a:pt x="0" y="0"/>
                </a:moveTo>
                <a:lnTo>
                  <a:pt x="2056471" y="0"/>
                </a:lnTo>
                <a:lnTo>
                  <a:pt x="2056471" y="2159024"/>
                </a:lnTo>
                <a:lnTo>
                  <a:pt x="0" y="2159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8" name="TextBox 8"/>
          <p:cNvSpPr txBox="1"/>
          <p:nvPr/>
        </p:nvSpPr>
        <p:spPr>
          <a:xfrm>
            <a:off x="1355801" y="1446044"/>
            <a:ext cx="8424466" cy="796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5"/>
              </a:lnSpc>
            </a:pPr>
            <a:r>
              <a:rPr lang="en-US" sz="4567" b="1" spc="-296">
                <a:solidFill>
                  <a:srgbClr val="0B0018"/>
                </a:solidFill>
                <a:latin typeface="Inter Bold"/>
                <a:ea typeface="Inter Bold"/>
                <a:cs typeface="Inter Bold"/>
                <a:sym typeface="Inter Bold"/>
              </a:rPr>
              <a:t>DATA SOURCES –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00132" y="5426680"/>
            <a:ext cx="4246545" cy="272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6258" lvl="1" indent="-218129" algn="l">
              <a:lnSpc>
                <a:spcPts val="3132"/>
              </a:lnSpc>
              <a:buFont typeface="Arial"/>
              <a:buChar char="•"/>
            </a:pPr>
            <a:r>
              <a:rPr lang="en-US" sz="202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Kaggle </a:t>
            </a:r>
            <a:r>
              <a:rPr lang="en-US" sz="2020" b="1">
                <a:solidFill>
                  <a:srgbClr val="0B0018"/>
                </a:solidFill>
                <a:latin typeface="Poppins Bold"/>
                <a:ea typeface="Poppins Bold"/>
                <a:cs typeface="Poppins Bold"/>
                <a:sym typeface="Poppins Bold"/>
              </a:rPr>
              <a:t>"Student Admission Dataset"</a:t>
            </a:r>
          </a:p>
          <a:p>
            <a:pPr marL="436258" lvl="1" indent="-218129" algn="l">
              <a:lnSpc>
                <a:spcPts val="3132"/>
              </a:lnSpc>
              <a:buFont typeface="Arial"/>
              <a:buChar char="•"/>
            </a:pPr>
            <a:r>
              <a:rPr lang="en-US" sz="202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Features: GPA, SAT scores, essays, extracurriculars, recommendations</a:t>
            </a:r>
          </a:p>
          <a:p>
            <a:pPr marL="436258" lvl="1" indent="-218129" algn="l">
              <a:lnSpc>
                <a:spcPts val="3132"/>
              </a:lnSpc>
              <a:buFont typeface="Arial"/>
              <a:buChar char="•"/>
            </a:pPr>
            <a:r>
              <a:rPr lang="en-US" sz="2020">
                <a:solidFill>
                  <a:srgbClr val="0B0018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Used for model training and prediction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9564" y="2783421"/>
            <a:ext cx="2946230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en-US" sz="2400" b="1">
                <a:solidFill>
                  <a:srgbClr val="0B001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KAGGLE 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9564" y="3362541"/>
            <a:ext cx="7921945" cy="79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58"/>
              </a:lnSpc>
              <a:spcBef>
                <a:spcPct val="0"/>
              </a:spcBef>
            </a:pPr>
            <a:r>
              <a:rPr lang="en-US" sz="2172" u="none" strike="noStrike">
                <a:solidFill>
                  <a:srgbClr val="124669"/>
                </a:solidFill>
                <a:latin typeface="Canva Sans"/>
                <a:ea typeface="Canva Sans"/>
                <a:cs typeface="Canva Sans"/>
                <a:sym typeface="Canva Sans"/>
              </a:rPr>
              <a:t>https://www.kaggle.com/datasets/amanace/student-admission-dataset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5503357" y="3301240"/>
            <a:ext cx="1044135" cy="5062200"/>
            <a:chOff x="0" y="0"/>
            <a:chExt cx="2354580" cy="114155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11415530"/>
            </a:xfrm>
            <a:custGeom>
              <a:avLst/>
              <a:gdLst/>
              <a:ahLst/>
              <a:cxnLst/>
              <a:rect l="l" t="t" r="r" b="b"/>
              <a:pathLst>
                <a:path w="2353310" h="11415530">
                  <a:moveTo>
                    <a:pt x="784860" y="11348220"/>
                  </a:moveTo>
                  <a:cubicBezTo>
                    <a:pt x="905510" y="11388861"/>
                    <a:pt x="1042670" y="11415530"/>
                    <a:pt x="1177290" y="11415530"/>
                  </a:cubicBezTo>
                  <a:cubicBezTo>
                    <a:pt x="1311910" y="11415530"/>
                    <a:pt x="1441450" y="11392670"/>
                    <a:pt x="1560830" y="11352030"/>
                  </a:cubicBezTo>
                  <a:cubicBezTo>
                    <a:pt x="1563370" y="11350761"/>
                    <a:pt x="1565910" y="11350761"/>
                    <a:pt x="1568450" y="11349491"/>
                  </a:cubicBezTo>
                  <a:cubicBezTo>
                    <a:pt x="2016760" y="11186930"/>
                    <a:pt x="2346960" y="10757670"/>
                    <a:pt x="2353310" y="102297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21879"/>
                  </a:lnTo>
                  <a:cubicBezTo>
                    <a:pt x="6350" y="10760211"/>
                    <a:pt x="331470" y="11189470"/>
                    <a:pt x="784860" y="11348220"/>
                  </a:cubicBezTo>
                  <a:close/>
                </a:path>
              </a:pathLst>
            </a:custGeom>
            <a:solidFill>
              <a:srgbClr val="1E6695"/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6213733" y="4351545"/>
            <a:ext cx="1044135" cy="5646193"/>
            <a:chOff x="0" y="0"/>
            <a:chExt cx="2354580" cy="127324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2732465"/>
            </a:xfrm>
            <a:custGeom>
              <a:avLst/>
              <a:gdLst/>
              <a:ahLst/>
              <a:cxnLst/>
              <a:rect l="l" t="t" r="r" b="b"/>
              <a:pathLst>
                <a:path w="2353310" h="12732465">
                  <a:moveTo>
                    <a:pt x="784860" y="12665155"/>
                  </a:moveTo>
                  <a:cubicBezTo>
                    <a:pt x="905510" y="12705795"/>
                    <a:pt x="1042670" y="12732465"/>
                    <a:pt x="1177290" y="12732465"/>
                  </a:cubicBezTo>
                  <a:cubicBezTo>
                    <a:pt x="1311910" y="12732465"/>
                    <a:pt x="1441450" y="12709605"/>
                    <a:pt x="1560830" y="12668965"/>
                  </a:cubicBezTo>
                  <a:cubicBezTo>
                    <a:pt x="1563370" y="12667695"/>
                    <a:pt x="1565910" y="12667695"/>
                    <a:pt x="1568450" y="12666425"/>
                  </a:cubicBezTo>
                  <a:cubicBezTo>
                    <a:pt x="2016760" y="12503865"/>
                    <a:pt x="2346960" y="12074605"/>
                    <a:pt x="2353310" y="11542606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1533748"/>
                  </a:lnTo>
                  <a:cubicBezTo>
                    <a:pt x="6350" y="12077145"/>
                    <a:pt x="331470" y="12506405"/>
                    <a:pt x="784860" y="12665155"/>
                  </a:cubicBezTo>
                  <a:close/>
                </a:path>
              </a:pathLst>
            </a:custGeom>
            <a:solidFill>
              <a:srgbClr val="1E6695"/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6012790" y="4920119"/>
            <a:ext cx="1044135" cy="7193647"/>
            <a:chOff x="0" y="0"/>
            <a:chExt cx="2354580" cy="162220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16222056"/>
            </a:xfrm>
            <a:custGeom>
              <a:avLst/>
              <a:gdLst/>
              <a:ahLst/>
              <a:cxnLst/>
              <a:rect l="l" t="t" r="r" b="b"/>
              <a:pathLst>
                <a:path w="2353310" h="16222056">
                  <a:moveTo>
                    <a:pt x="784860" y="16154746"/>
                  </a:moveTo>
                  <a:cubicBezTo>
                    <a:pt x="905510" y="16195387"/>
                    <a:pt x="1042670" y="16222056"/>
                    <a:pt x="1177290" y="16222056"/>
                  </a:cubicBezTo>
                  <a:cubicBezTo>
                    <a:pt x="1311910" y="16222056"/>
                    <a:pt x="1441450" y="16199196"/>
                    <a:pt x="1560830" y="16158556"/>
                  </a:cubicBezTo>
                  <a:cubicBezTo>
                    <a:pt x="1563370" y="16157287"/>
                    <a:pt x="1565910" y="16157287"/>
                    <a:pt x="1568450" y="16156017"/>
                  </a:cubicBezTo>
                  <a:cubicBezTo>
                    <a:pt x="2016760" y="15993456"/>
                    <a:pt x="2346960" y="15564196"/>
                    <a:pt x="2353310" y="1502146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5009918"/>
                  </a:lnTo>
                  <a:cubicBezTo>
                    <a:pt x="6350" y="15566737"/>
                    <a:pt x="331470" y="15995996"/>
                    <a:pt x="784860" y="16154746"/>
                  </a:cubicBezTo>
                  <a:close/>
                </a:path>
              </a:pathLst>
            </a:custGeom>
            <a:solidFill>
              <a:srgbClr val="1E6695"/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8700" y="5090983"/>
            <a:ext cx="4167317" cy="4167317"/>
            <a:chOff x="0" y="0"/>
            <a:chExt cx="495300" cy="495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124669"/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673571" y="-9318944"/>
            <a:ext cx="2578312" cy="18872042"/>
            <a:chOff x="0" y="0"/>
            <a:chExt cx="872170" cy="68685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2170" cy="6868531"/>
            </a:xfrm>
            <a:custGeom>
              <a:avLst/>
              <a:gdLst/>
              <a:ahLst/>
              <a:cxnLst/>
              <a:rect l="l" t="t" r="r" b="b"/>
              <a:pathLst>
                <a:path w="872170" h="6868531">
                  <a:moveTo>
                    <a:pt x="0" y="0"/>
                  </a:moveTo>
                  <a:lnTo>
                    <a:pt x="872170" y="0"/>
                  </a:lnTo>
                  <a:lnTo>
                    <a:pt x="872170" y="6868531"/>
                  </a:lnTo>
                  <a:lnTo>
                    <a:pt x="0" y="6868531"/>
                  </a:ln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ru-KG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55531" y="1919887"/>
            <a:ext cx="6785401" cy="7833075"/>
            <a:chOff x="0" y="0"/>
            <a:chExt cx="9047201" cy="104440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47201" cy="10444099"/>
            </a:xfrm>
            <a:custGeom>
              <a:avLst/>
              <a:gdLst/>
              <a:ahLst/>
              <a:cxnLst/>
              <a:rect l="l" t="t" r="r" b="b"/>
              <a:pathLst>
                <a:path w="9047201" h="10444099">
                  <a:moveTo>
                    <a:pt x="0" y="0"/>
                  </a:moveTo>
                  <a:lnTo>
                    <a:pt x="9047201" y="0"/>
                  </a:lnTo>
                  <a:lnTo>
                    <a:pt x="9047201" y="10444099"/>
                  </a:lnTo>
                  <a:lnTo>
                    <a:pt x="0" y="10444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4076" b="-4076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449733" y="1505379"/>
              <a:ext cx="806447" cy="818728"/>
            </a:xfrm>
            <a:custGeom>
              <a:avLst/>
              <a:gdLst/>
              <a:ahLst/>
              <a:cxnLst/>
              <a:rect l="l" t="t" r="r" b="b"/>
              <a:pathLst>
                <a:path w="806447" h="818728">
                  <a:moveTo>
                    <a:pt x="0" y="0"/>
                  </a:moveTo>
                  <a:lnTo>
                    <a:pt x="806447" y="0"/>
                  </a:lnTo>
                  <a:lnTo>
                    <a:pt x="806447" y="818728"/>
                  </a:lnTo>
                  <a:lnTo>
                    <a:pt x="0" y="818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KG"/>
            </a:p>
          </p:txBody>
        </p:sp>
      </p:grpSp>
      <p:sp>
        <p:nvSpPr>
          <p:cNvPr id="16" name="Freeform 16"/>
          <p:cNvSpPr/>
          <p:nvPr/>
        </p:nvSpPr>
        <p:spPr>
          <a:xfrm>
            <a:off x="2186782" y="6249065"/>
            <a:ext cx="1851153" cy="1851153"/>
          </a:xfrm>
          <a:custGeom>
            <a:avLst/>
            <a:gdLst/>
            <a:ahLst/>
            <a:cxnLst/>
            <a:rect l="l" t="t" r="r" b="b"/>
            <a:pathLst>
              <a:path w="1851153" h="1851153">
                <a:moveTo>
                  <a:pt x="0" y="0"/>
                </a:moveTo>
                <a:lnTo>
                  <a:pt x="1851153" y="0"/>
                </a:lnTo>
                <a:lnTo>
                  <a:pt x="1851153" y="1851153"/>
                </a:lnTo>
                <a:lnTo>
                  <a:pt x="0" y="1851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KG"/>
          </a:p>
        </p:txBody>
      </p:sp>
      <p:sp>
        <p:nvSpPr>
          <p:cNvPr id="17" name="TextBox 17"/>
          <p:cNvSpPr txBox="1"/>
          <p:nvPr/>
        </p:nvSpPr>
        <p:spPr>
          <a:xfrm>
            <a:off x="1358491" y="2337828"/>
            <a:ext cx="6237701" cy="102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2"/>
              </a:lnSpc>
              <a:spcBef>
                <a:spcPct val="0"/>
              </a:spcBef>
            </a:pPr>
            <a:r>
              <a:rPr lang="en-US" sz="5910" b="1" u="none" strike="noStrike" spc="-384">
                <a:solidFill>
                  <a:srgbClr val="0B0018"/>
                </a:solidFill>
                <a:latin typeface="Inter Bold"/>
                <a:ea typeface="Inter Bold"/>
                <a:cs typeface="Inter Bold"/>
                <a:sym typeface="Inter Bold"/>
              </a:rPr>
              <a:t>SURVEY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15980" y="5548177"/>
            <a:ext cx="3165336" cy="59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sz="20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Collected from 30+ students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15980" y="6872244"/>
            <a:ext cx="3801763" cy="614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212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Mixed format (multiple choice, Likert, open-ended)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15980" y="8260893"/>
            <a:ext cx="4263173" cy="59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8"/>
              </a:lnSpc>
            </a:pPr>
            <a:r>
              <a:rPr lang="en-US" sz="20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Measured perceptions on admissions factors and AI tools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490" y="3604206"/>
            <a:ext cx="8200407" cy="69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26"/>
              </a:lnSpc>
              <a:spcBef>
                <a:spcPct val="0"/>
              </a:spcBef>
            </a:pPr>
            <a:r>
              <a:rPr lang="en-US" sz="1884" u="none" strike="noStrike">
                <a:solidFill>
                  <a:srgbClr val="124669"/>
                </a:solidFill>
                <a:latin typeface="Canva Sans"/>
                <a:ea typeface="Canva Sans"/>
                <a:cs typeface="Canva Sans"/>
                <a:sym typeface="Canva Sans"/>
              </a:rPr>
              <a:t>https://docs.google.com/forms/d/e/1FAIpQLSdYokubvdc2GPzOLwjh-Kc3niscLyYrsS5dzn6Ftysn7aojWA/viewform?usp=header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79642"/>
            <a:ext cx="3678039" cy="7860034"/>
            <a:chOff x="0" y="0"/>
            <a:chExt cx="1121420" cy="2396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1420" cy="2396495"/>
            </a:xfrm>
            <a:custGeom>
              <a:avLst/>
              <a:gdLst/>
              <a:ahLst/>
              <a:cxnLst/>
              <a:rect l="l" t="t" r="r" b="b"/>
              <a:pathLst>
                <a:path w="1121420" h="2396495">
                  <a:moveTo>
                    <a:pt x="119980" y="0"/>
                  </a:moveTo>
                  <a:lnTo>
                    <a:pt x="1001441" y="0"/>
                  </a:lnTo>
                  <a:cubicBezTo>
                    <a:pt x="1067704" y="0"/>
                    <a:pt x="1121420" y="53717"/>
                    <a:pt x="1121420" y="119980"/>
                  </a:cubicBezTo>
                  <a:lnTo>
                    <a:pt x="1121420" y="2276516"/>
                  </a:lnTo>
                  <a:cubicBezTo>
                    <a:pt x="1121420" y="2342778"/>
                    <a:pt x="1067704" y="2396495"/>
                    <a:pt x="1001441" y="2396495"/>
                  </a:cubicBezTo>
                  <a:lnTo>
                    <a:pt x="119980" y="2396495"/>
                  </a:lnTo>
                  <a:cubicBezTo>
                    <a:pt x="53717" y="2396495"/>
                    <a:pt x="0" y="2342778"/>
                    <a:pt x="0" y="2276516"/>
                  </a:cubicBezTo>
                  <a:lnTo>
                    <a:pt x="0" y="119980"/>
                  </a:lnTo>
                  <a:cubicBezTo>
                    <a:pt x="0" y="53717"/>
                    <a:pt x="53717" y="0"/>
                    <a:pt x="119980" y="0"/>
                  </a:cubicBezTo>
                  <a:close/>
                </a:path>
              </a:pathLst>
            </a:custGeom>
            <a:solidFill>
              <a:srgbClr val="0F439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21420" cy="2434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25491" y="5408260"/>
            <a:ext cx="12333809" cy="4431417"/>
            <a:chOff x="0" y="0"/>
            <a:chExt cx="3248411" cy="11671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48411" cy="1167122"/>
            </a:xfrm>
            <a:custGeom>
              <a:avLst/>
              <a:gdLst/>
              <a:ahLst/>
              <a:cxnLst/>
              <a:rect l="l" t="t" r="r" b="b"/>
              <a:pathLst>
                <a:path w="3248411" h="1167122">
                  <a:moveTo>
                    <a:pt x="35779" y="0"/>
                  </a:moveTo>
                  <a:lnTo>
                    <a:pt x="3212632" y="0"/>
                  </a:lnTo>
                  <a:cubicBezTo>
                    <a:pt x="3232392" y="0"/>
                    <a:pt x="3248411" y="16019"/>
                    <a:pt x="3248411" y="35779"/>
                  </a:cubicBezTo>
                  <a:lnTo>
                    <a:pt x="3248411" y="1131343"/>
                  </a:lnTo>
                  <a:cubicBezTo>
                    <a:pt x="3248411" y="1140832"/>
                    <a:pt x="3244641" y="1149933"/>
                    <a:pt x="3237931" y="1156643"/>
                  </a:cubicBezTo>
                  <a:cubicBezTo>
                    <a:pt x="3231221" y="1163353"/>
                    <a:pt x="3222121" y="1167122"/>
                    <a:pt x="3212632" y="1167122"/>
                  </a:cubicBezTo>
                  <a:lnTo>
                    <a:pt x="35779" y="1167122"/>
                  </a:lnTo>
                  <a:cubicBezTo>
                    <a:pt x="16019" y="1167122"/>
                    <a:pt x="0" y="1151103"/>
                    <a:pt x="0" y="1131343"/>
                  </a:cubicBezTo>
                  <a:lnTo>
                    <a:pt x="0" y="35779"/>
                  </a:lnTo>
                  <a:cubicBezTo>
                    <a:pt x="0" y="26290"/>
                    <a:pt x="3770" y="17189"/>
                    <a:pt x="10479" y="10479"/>
                  </a:cubicBezTo>
                  <a:cubicBezTo>
                    <a:pt x="17189" y="3770"/>
                    <a:pt x="26290" y="0"/>
                    <a:pt x="35779" y="0"/>
                  </a:cubicBezTo>
                  <a:close/>
                </a:path>
              </a:pathLst>
            </a:custGeom>
            <a:solidFill>
              <a:srgbClr val="C3D3E3">
                <a:alpha val="6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48411" cy="1205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25491" y="1979642"/>
            <a:ext cx="12333809" cy="3229290"/>
            <a:chOff x="0" y="0"/>
            <a:chExt cx="3248411" cy="8505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48411" cy="850513"/>
            </a:xfrm>
            <a:custGeom>
              <a:avLst/>
              <a:gdLst/>
              <a:ahLst/>
              <a:cxnLst/>
              <a:rect l="l" t="t" r="r" b="b"/>
              <a:pathLst>
                <a:path w="3248411" h="850513">
                  <a:moveTo>
                    <a:pt x="35779" y="0"/>
                  </a:moveTo>
                  <a:lnTo>
                    <a:pt x="3212632" y="0"/>
                  </a:lnTo>
                  <a:cubicBezTo>
                    <a:pt x="3232392" y="0"/>
                    <a:pt x="3248411" y="16019"/>
                    <a:pt x="3248411" y="35779"/>
                  </a:cubicBezTo>
                  <a:lnTo>
                    <a:pt x="3248411" y="814734"/>
                  </a:lnTo>
                  <a:cubicBezTo>
                    <a:pt x="3248411" y="834494"/>
                    <a:pt x="3232392" y="850513"/>
                    <a:pt x="3212632" y="850513"/>
                  </a:cubicBezTo>
                  <a:lnTo>
                    <a:pt x="35779" y="850513"/>
                  </a:lnTo>
                  <a:cubicBezTo>
                    <a:pt x="26290" y="850513"/>
                    <a:pt x="17189" y="846743"/>
                    <a:pt x="10479" y="840033"/>
                  </a:cubicBezTo>
                  <a:cubicBezTo>
                    <a:pt x="3770" y="833323"/>
                    <a:pt x="0" y="824223"/>
                    <a:pt x="0" y="814734"/>
                  </a:cubicBezTo>
                  <a:lnTo>
                    <a:pt x="0" y="35779"/>
                  </a:lnTo>
                  <a:cubicBezTo>
                    <a:pt x="0" y="26290"/>
                    <a:pt x="3770" y="17189"/>
                    <a:pt x="10479" y="10479"/>
                  </a:cubicBezTo>
                  <a:cubicBezTo>
                    <a:pt x="17189" y="3770"/>
                    <a:pt x="26290" y="0"/>
                    <a:pt x="35779" y="0"/>
                  </a:cubicBezTo>
                  <a:close/>
                </a:path>
              </a:pathLst>
            </a:custGeom>
            <a:solidFill>
              <a:srgbClr val="C3D3E3">
                <a:alpha val="6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48411" cy="888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572609" y="5801697"/>
            <a:ext cx="2535848" cy="626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3"/>
              </a:lnSpc>
              <a:spcBef>
                <a:spcPct val="0"/>
              </a:spcBef>
            </a:pPr>
            <a:r>
              <a:rPr lang="en-US" sz="1816" b="1">
                <a:solidFill>
                  <a:srgbClr val="0F439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Perceived Importance of GPA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7939" y="5724214"/>
            <a:ext cx="322198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F439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AI and Data Tools in Admissions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24" y="1061712"/>
            <a:ext cx="13914649" cy="506289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42" y="6408734"/>
            <a:ext cx="2645853" cy="335660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047750"/>
            <a:ext cx="8863292" cy="60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8"/>
              </a:lnSpc>
            </a:pPr>
            <a:r>
              <a:rPr lang="en-US" sz="4173" b="1">
                <a:solidFill>
                  <a:srgbClr val="0F439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SURVEY RESULTS AND INSIGHTS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5115" y="2610382"/>
            <a:ext cx="2967339" cy="32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3"/>
              </a:lnSpc>
              <a:spcBef>
                <a:spcPct val="0"/>
              </a:spcBef>
            </a:pPr>
            <a:r>
              <a:rPr lang="en-US" sz="185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Educational Background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5115" y="7912378"/>
            <a:ext cx="2985209" cy="113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7"/>
              </a:lnSpc>
            </a:pPr>
            <a:r>
              <a:rPr lang="en-US" sz="16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Participants had applied to college or university, ensuring relevance to the survey theme.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5562" y="3175162"/>
            <a:ext cx="4372959" cy="82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6"/>
              </a:lnSpc>
            </a:pPr>
            <a:r>
              <a:rPr lang="en-US" sz="6367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100%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9397" y="4070145"/>
            <a:ext cx="2609731" cy="113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7"/>
              </a:lnSpc>
            </a:pPr>
            <a:r>
              <a:rPr lang="en-US" sz="16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Respondents reported being enrolled in or having completed undergraduate studies.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5115" y="6223077"/>
            <a:ext cx="2678295" cy="32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3"/>
              </a:lnSpc>
              <a:spcBef>
                <a:spcPct val="0"/>
              </a:spcBef>
            </a:pPr>
            <a:r>
              <a:rPr lang="en-US" sz="1859" b="1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Experience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85562" y="6905828"/>
            <a:ext cx="2666894" cy="82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76"/>
              </a:lnSpc>
              <a:spcBef>
                <a:spcPct val="0"/>
              </a:spcBef>
            </a:pPr>
            <a:r>
              <a:rPr lang="en-US" sz="6367" b="1" u="none" strike="noStrik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100%</a:t>
            </a:r>
          </a:p>
        </p:txBody>
      </p:sp>
      <p:sp>
        <p:nvSpPr>
          <p:cNvPr id="22" name="AutoShape 22"/>
          <p:cNvSpPr/>
          <p:nvPr/>
        </p:nvSpPr>
        <p:spPr>
          <a:xfrm>
            <a:off x="2444007" y="5771925"/>
            <a:ext cx="540511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ru-KG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392" y="6031206"/>
            <a:ext cx="2714494" cy="3768452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8974327" y="5792327"/>
            <a:ext cx="2535848" cy="62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3"/>
              </a:lnSpc>
              <a:spcBef>
                <a:spcPct val="0"/>
              </a:spcBef>
            </a:pPr>
            <a:r>
              <a:rPr lang="en-US" sz="1816" b="1" u="none" strike="noStrike">
                <a:solidFill>
                  <a:srgbClr val="0F439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Extracurricular Activities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0463" y="6031206"/>
            <a:ext cx="2714494" cy="3768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4800287"/>
            <a:chOff x="0" y="0"/>
            <a:chExt cx="4274726" cy="12642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264273"/>
            </a:xfrm>
            <a:custGeom>
              <a:avLst/>
              <a:gdLst/>
              <a:ahLst/>
              <a:cxnLst/>
              <a:rect l="l" t="t" r="r" b="b"/>
              <a:pathLst>
                <a:path w="4274726" h="1264273">
                  <a:moveTo>
                    <a:pt x="27189" y="0"/>
                  </a:moveTo>
                  <a:lnTo>
                    <a:pt x="4247537" y="0"/>
                  </a:lnTo>
                  <a:cubicBezTo>
                    <a:pt x="4262553" y="0"/>
                    <a:pt x="4274726" y="12173"/>
                    <a:pt x="4274726" y="27189"/>
                  </a:cubicBezTo>
                  <a:lnTo>
                    <a:pt x="4274726" y="1237084"/>
                  </a:lnTo>
                  <a:cubicBezTo>
                    <a:pt x="4274726" y="1244295"/>
                    <a:pt x="4271861" y="1251211"/>
                    <a:pt x="4266762" y="1256310"/>
                  </a:cubicBezTo>
                  <a:cubicBezTo>
                    <a:pt x="4261664" y="1261409"/>
                    <a:pt x="4254748" y="1264273"/>
                    <a:pt x="4247537" y="1264273"/>
                  </a:cubicBezTo>
                  <a:lnTo>
                    <a:pt x="27189" y="1264273"/>
                  </a:lnTo>
                  <a:cubicBezTo>
                    <a:pt x="12173" y="1264273"/>
                    <a:pt x="0" y="1252100"/>
                    <a:pt x="0" y="1237084"/>
                  </a:cubicBezTo>
                  <a:lnTo>
                    <a:pt x="0" y="27189"/>
                  </a:lnTo>
                  <a:cubicBezTo>
                    <a:pt x="0" y="19978"/>
                    <a:pt x="2865" y="13062"/>
                    <a:pt x="7963" y="7963"/>
                  </a:cubicBezTo>
                  <a:cubicBezTo>
                    <a:pt x="13062" y="2865"/>
                    <a:pt x="19978" y="0"/>
                    <a:pt x="27189" y="0"/>
                  </a:cubicBezTo>
                  <a:close/>
                </a:path>
              </a:pathLst>
            </a:custGeom>
            <a:solidFill>
              <a:srgbClr val="C3D3E3">
                <a:alpha val="6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ru-K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302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88789" y="7613108"/>
            <a:ext cx="10970511" cy="1219430"/>
            <a:chOff x="0" y="0"/>
            <a:chExt cx="14627348" cy="162590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4627348" cy="1625906"/>
              <a:chOff x="0" y="0"/>
              <a:chExt cx="2889353" cy="32116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889353" cy="321167"/>
              </a:xfrm>
              <a:custGeom>
                <a:avLst/>
                <a:gdLst/>
                <a:ahLst/>
                <a:cxnLst/>
                <a:rect l="l" t="t" r="r" b="b"/>
                <a:pathLst>
                  <a:path w="2889353" h="321167">
                    <a:moveTo>
                      <a:pt x="30345" y="0"/>
                    </a:moveTo>
                    <a:lnTo>
                      <a:pt x="2859007" y="0"/>
                    </a:lnTo>
                    <a:cubicBezTo>
                      <a:pt x="2867056" y="0"/>
                      <a:pt x="2874774" y="3197"/>
                      <a:pt x="2880465" y="8888"/>
                    </a:cubicBezTo>
                    <a:cubicBezTo>
                      <a:pt x="2886156" y="14579"/>
                      <a:pt x="2889353" y="22297"/>
                      <a:pt x="2889353" y="30345"/>
                    </a:cubicBezTo>
                    <a:lnTo>
                      <a:pt x="2889353" y="290821"/>
                    </a:lnTo>
                    <a:cubicBezTo>
                      <a:pt x="2889353" y="298870"/>
                      <a:pt x="2886156" y="306588"/>
                      <a:pt x="2880465" y="312279"/>
                    </a:cubicBezTo>
                    <a:cubicBezTo>
                      <a:pt x="2874774" y="317970"/>
                      <a:pt x="2867056" y="321167"/>
                      <a:pt x="2859007" y="321167"/>
                    </a:cubicBezTo>
                    <a:lnTo>
                      <a:pt x="30345" y="321167"/>
                    </a:lnTo>
                    <a:cubicBezTo>
                      <a:pt x="22297" y="321167"/>
                      <a:pt x="14579" y="317970"/>
                      <a:pt x="8888" y="312279"/>
                    </a:cubicBezTo>
                    <a:cubicBezTo>
                      <a:pt x="3197" y="306588"/>
                      <a:pt x="0" y="298870"/>
                      <a:pt x="0" y="290821"/>
                    </a:cubicBezTo>
                    <a:lnTo>
                      <a:pt x="0" y="30345"/>
                    </a:lnTo>
                    <a:cubicBezTo>
                      <a:pt x="0" y="22297"/>
                      <a:pt x="3197" y="14579"/>
                      <a:pt x="8888" y="8888"/>
                    </a:cubicBezTo>
                    <a:cubicBezTo>
                      <a:pt x="14579" y="3197"/>
                      <a:pt x="22297" y="0"/>
                      <a:pt x="3034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8B9EB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ru-KG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889353" cy="3592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44612" y="268791"/>
              <a:ext cx="13840872" cy="1050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7"/>
                </a:lnSpc>
              </a:pPr>
              <a:r>
                <a:rPr lang="en-US" sz="2305" i="1">
                  <a:solidFill>
                    <a:srgbClr val="000000"/>
                  </a:solidFill>
                  <a:latin typeface="Red Hat Display Italics"/>
                  <a:ea typeface="Red Hat Display Italics"/>
                  <a:cs typeface="Red Hat Display Italics"/>
                  <a:sym typeface="Red Hat Display Italics"/>
                </a:rPr>
                <a:t>“It's important because it allows a student to understand where they stand and what they need to improve before applying.”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6" y="-177343"/>
            <a:ext cx="17630221" cy="714075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-224161" y="9451663"/>
            <a:ext cx="18790257" cy="1364091"/>
            <a:chOff x="0" y="0"/>
            <a:chExt cx="5119863" cy="3554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19863" cy="355473"/>
            </a:xfrm>
            <a:custGeom>
              <a:avLst/>
              <a:gdLst/>
              <a:ahLst/>
              <a:cxnLst/>
              <a:rect l="l" t="t" r="r" b="b"/>
              <a:pathLst>
                <a:path w="5119863" h="355473">
                  <a:moveTo>
                    <a:pt x="0" y="0"/>
                  </a:moveTo>
                  <a:lnTo>
                    <a:pt x="5119863" y="0"/>
                  </a:lnTo>
                  <a:lnTo>
                    <a:pt x="5119863" y="355473"/>
                  </a:lnTo>
                  <a:lnTo>
                    <a:pt x="0" y="355473"/>
                  </a:lnTo>
                  <a:close/>
                </a:path>
              </a:pathLst>
            </a:custGeom>
            <a:solidFill>
              <a:srgbClr val="78B9EB"/>
            </a:solidFill>
          </p:spPr>
          <p:txBody>
            <a:bodyPr/>
            <a:lstStyle/>
            <a:p>
              <a:endParaRPr lang="ru-K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119863" cy="393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88361" y="6551288"/>
            <a:ext cx="7114108" cy="60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541"/>
              </a:lnSpc>
              <a:spcBef>
                <a:spcPct val="0"/>
              </a:spcBef>
            </a:pPr>
            <a:r>
              <a:rPr lang="en-US" sz="4682" b="1">
                <a:solidFill>
                  <a:srgbClr val="0F439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OPEN-ENDED INSIGHT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9625" y="7715158"/>
            <a:ext cx="5007198" cy="51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65"/>
              </a:lnSpc>
              <a:spcBef>
                <a:spcPct val="0"/>
              </a:spcBef>
            </a:pPr>
            <a:r>
              <a:rPr lang="en-US" sz="304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One respondent shared: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</dc:title>
  <cp:lastModifiedBy>Arina Grishaeva</cp:lastModifiedBy>
  <cp:revision>2</cp:revision>
  <dcterms:created xsi:type="dcterms:W3CDTF">2006-08-16T00:00:00Z</dcterms:created>
  <dcterms:modified xsi:type="dcterms:W3CDTF">2025-05-25T14:23:37Z</dcterms:modified>
  <dc:identifier>DAGnIsRWk58</dc:identifier>
</cp:coreProperties>
</file>